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</p:sldMasterIdLst>
  <p:notesMasterIdLst>
    <p:notesMasterId r:id="rId127"/>
  </p:notesMasterIdLst>
  <p:sldIdLst>
    <p:sldId id="405" r:id="rId2"/>
    <p:sldId id="402" r:id="rId3"/>
    <p:sldId id="257" r:id="rId4"/>
    <p:sldId id="266" r:id="rId5"/>
    <p:sldId id="267" r:id="rId6"/>
    <p:sldId id="268" r:id="rId7"/>
    <p:sldId id="269" r:id="rId8"/>
    <p:sldId id="270" r:id="rId9"/>
    <p:sldId id="294" r:id="rId10"/>
    <p:sldId id="295" r:id="rId11"/>
    <p:sldId id="271" r:id="rId12"/>
    <p:sldId id="272" r:id="rId13"/>
    <p:sldId id="274" r:id="rId14"/>
    <p:sldId id="275" r:id="rId15"/>
    <p:sldId id="276" r:id="rId16"/>
    <p:sldId id="277" r:id="rId17"/>
    <p:sldId id="400" r:id="rId18"/>
    <p:sldId id="404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96" r:id="rId28"/>
    <p:sldId id="287" r:id="rId29"/>
    <p:sldId id="288" r:id="rId30"/>
    <p:sldId id="289" r:id="rId31"/>
    <p:sldId id="290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13" r:id="rId77"/>
    <p:sldId id="291" r:id="rId78"/>
    <p:sldId id="292" r:id="rId79"/>
    <p:sldId id="343" r:id="rId80"/>
    <p:sldId id="344" r:id="rId81"/>
    <p:sldId id="397" r:id="rId82"/>
    <p:sldId id="398" r:id="rId83"/>
    <p:sldId id="399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67" r:id="rId95"/>
    <p:sldId id="368" r:id="rId96"/>
    <p:sldId id="355" r:id="rId97"/>
    <p:sldId id="356" r:id="rId98"/>
    <p:sldId id="366" r:id="rId99"/>
    <p:sldId id="357" r:id="rId100"/>
    <p:sldId id="35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7" r:id="rId109"/>
    <p:sldId id="378" r:id="rId110"/>
    <p:sldId id="379" r:id="rId111"/>
    <p:sldId id="380" r:id="rId112"/>
    <p:sldId id="381" r:id="rId113"/>
    <p:sldId id="382" r:id="rId114"/>
    <p:sldId id="383" r:id="rId115"/>
    <p:sldId id="384" r:id="rId116"/>
    <p:sldId id="385" r:id="rId117"/>
    <p:sldId id="386" r:id="rId118"/>
    <p:sldId id="387" r:id="rId119"/>
    <p:sldId id="388" r:id="rId120"/>
    <p:sldId id="389" r:id="rId121"/>
    <p:sldId id="390" r:id="rId122"/>
    <p:sldId id="391" r:id="rId123"/>
    <p:sldId id="392" r:id="rId124"/>
    <p:sldId id="393" r:id="rId125"/>
    <p:sldId id="394" r:id="rId1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4650"/>
  </p:normalViewPr>
  <p:slideViewPr>
    <p:cSldViewPr snapToGrid="0" snapToObjects="1">
      <p:cViewPr>
        <p:scale>
          <a:sx n="100" d="100"/>
          <a:sy n="100" d="100"/>
        </p:scale>
        <p:origin x="-208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2F94C-E730-6444-88E5-735ADE5D88EE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C394-0331-254E-ACB6-5A43EDC38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0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C394-0331-254E-ACB6-5A43EDC38ED5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C394-0331-254E-ACB6-5A43EDC38ED5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C394-0331-254E-ACB6-5A43EDC38ED5}" type="slidenum">
              <a:rPr lang="ru-RU" smtClean="0"/>
              <a:pPr/>
              <a:t>88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1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27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582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782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544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660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875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0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7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6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6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3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7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8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5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0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89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niimt.ru/images/headquarter/bukhtiiarov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rudcontrol.ru/press/statistics/6602/usloviya-truda-rabotnikov-predpriyatiy-dannie-statistik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772" y="2041451"/>
            <a:ext cx="81232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Окружной научно-практический семинар</a:t>
            </a:r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</a:br>
            <a:r>
              <a:rPr lang="ru-RU" sz="3200" b="1" dirty="0" smtClean="0">
                <a:cs typeface="Times New Roman" pitchFamily="18" charset="0"/>
              </a:rPr>
              <a:t>«Организация и проведение предварительных, периодических, внеочередных медицинских осмотров и экспертизы профессиональной пригодности лиц, работающих во вредных и (или) опасных условиях труда»</a:t>
            </a:r>
            <a:endParaRPr lang="ru-RU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00364" y="692727"/>
            <a:ext cx="334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2" y="125347"/>
            <a:ext cx="4258425" cy="12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771" y="566593"/>
            <a:ext cx="75830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>3. </a:t>
            </a:r>
            <a:r>
              <a:rPr lang="ru-RU" sz="3200" b="1" dirty="0" smtClean="0">
                <a:cs typeface="Times New Roman" pitchFamily="18" charset="0"/>
              </a:rPr>
              <a:t>Порядок проведения обязательных предварительных (при поступлении на работу) и периодических медицинских осмотров (обследований) работников, занятых на тяжелых работах и на работах с вредными и (или) опасными условиями труда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951" y="521217"/>
            <a:ext cx="88347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8.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Медицинское освидетельствование на наличие медицинских противопоказаний к управлению транспортным средством</a:t>
            </a:r>
          </a:p>
          <a:p>
            <a:r>
              <a:rPr lang="ru-RU" sz="3600" b="1" dirty="0" smtClean="0">
                <a:cs typeface="Times New Roman" pitchFamily="18" charset="0"/>
              </a:rPr>
              <a:t>9.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Медицинское освидетельствование на наличие медицинских противопоказаний </a:t>
            </a:r>
          </a:p>
          <a:p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к владению оружием </a:t>
            </a:r>
          </a:p>
          <a:p>
            <a:r>
              <a:rPr kumimoji="1" lang="ru-RU" sz="3600" b="1" dirty="0" smtClean="0">
                <a:cs typeface="Times New Roman" pitchFamily="18" charset="0"/>
              </a:rPr>
              <a:t>(Приказ № 344 от 11.09.2000 г. и ФЗ РФ от 21.07. 2014 г. N 227-ФЗ)</a:t>
            </a:r>
          </a:p>
          <a:p>
            <a:r>
              <a:rPr lang="ru-RU" sz="3600" b="1" dirty="0" smtClean="0">
                <a:cs typeface="Times New Roman" pitchFamily="18" charset="0"/>
              </a:rPr>
              <a:t>10.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Профпатология</a:t>
            </a:r>
          </a:p>
          <a:p>
            <a:r>
              <a:rPr lang="ru-RU" sz="3600" b="1" dirty="0" smtClean="0">
                <a:cs typeface="Times New Roman" pitchFamily="18" charset="0"/>
              </a:rPr>
              <a:t>11.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Экспертиза связи заболевания </a:t>
            </a:r>
          </a:p>
          <a:p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с профессией </a:t>
            </a:r>
            <a:r>
              <a:rPr lang="ru-RU" sz="3600" b="1" dirty="0" smtClean="0">
                <a:cs typeface="Times New Roman" pitchFamily="18" charset="0"/>
              </a:rPr>
              <a:t>и др.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995" y="489098"/>
            <a:ext cx="81658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Федеральный закон РФ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от 21 ноября 2011 г. N 323-ФЗ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"Об основах охраны здоровья граждан в Российской Федерации"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Статья 20.</a:t>
            </a:r>
            <a:r>
              <a:rPr lang="ru-RU" sz="3200" b="1" dirty="0" smtClean="0">
                <a:cs typeface="Times New Roman" pitchFamily="18" charset="0"/>
              </a:rPr>
              <a:t> Информированное добровольное согласие на медицинское вмешательство и на отказ от медицинского вмешательства.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16" y="533400"/>
            <a:ext cx="86017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Приказ Минздрав России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 от 20 декабря 2012 г. N 1177н </a:t>
            </a:r>
          </a:p>
          <a:p>
            <a:r>
              <a:rPr lang="ru-RU" sz="2800" b="1" dirty="0" smtClean="0">
                <a:cs typeface="Times New Roman" pitchFamily="18" charset="0"/>
              </a:rPr>
              <a:t>"Об утверждении порядка дачи информированного добровольного согласия на медицинское вмешательство и отказа от медицинского вмешательства в отношении определенных видов медицинских вмешательств, форм информированного добровольного согласия на медицинское вмешательство и форм отказа от медицинского вмешательства" </a:t>
            </a:r>
          </a:p>
          <a:p>
            <a:r>
              <a:rPr lang="ru-RU" sz="2800" b="1" dirty="0" smtClean="0">
                <a:cs typeface="Times New Roman" pitchFamily="18" charset="0"/>
              </a:rPr>
              <a:t>Зарегистрирован в Минюсте РФ 28 июня 2013 г. N 28924 </a:t>
            </a:r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Вступил в силу: 16.07.2013 г.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90" y="547797"/>
            <a:ext cx="82860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Для оформления письменного добровольного информированного согласия на медицинское вмешательство или отказа от него Минздрав разработал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единую форму. </a:t>
            </a:r>
          </a:p>
          <a:p>
            <a:r>
              <a:rPr lang="ru-RU" sz="3200" b="1" dirty="0" smtClean="0">
                <a:cs typeface="Times New Roman" pitchFamily="18" charset="0"/>
              </a:rPr>
              <a:t>И то и другое теперь будет заполняться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на стандартных бланках.</a:t>
            </a:r>
            <a:endParaRPr lang="ru-RU" altLang="ja-JP" sz="36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ru-RU" altLang="ja-JP" sz="3200" b="1" dirty="0" smtClean="0">
                <a:cs typeface="Times New Roman" pitchFamily="18" charset="0"/>
              </a:rPr>
              <a:t>     Список медицинских услуг, на которые в обязательном порядке нужно будет согласие или отказ пациента, значительно расширился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71" y="531618"/>
            <a:ext cx="78893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Предварительные и периодические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осмотры работников проводятся медицинскими организациями любой формы собственности, имеющими лицензию на вид деятельности: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медицинские осмотры (предварительные,  периодические), а так же на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экспертизу профессиональной пригодности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583" y="546026"/>
            <a:ext cx="79425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в соответствии с действующим законодательством  </a:t>
            </a:r>
          </a:p>
          <a:p>
            <a:r>
              <a:rPr lang="ru-RU" sz="3200" b="1" dirty="0" smtClean="0">
                <a:cs typeface="Times New Roman" pitchFamily="18" charset="0"/>
              </a:rPr>
              <a:t>(Постановление Правительства РФ </a:t>
            </a:r>
          </a:p>
          <a:p>
            <a:r>
              <a:rPr lang="ru-RU" sz="3200" b="1" dirty="0" smtClean="0">
                <a:cs typeface="Times New Roman" pitchFamily="18" charset="0"/>
              </a:rPr>
              <a:t>от 16.04.2012 г № 291 и </a:t>
            </a:r>
          </a:p>
          <a:p>
            <a:r>
              <a:rPr lang="ru-RU" sz="3200" b="1" dirty="0" smtClean="0">
                <a:cs typeface="Times New Roman" pitchFamily="18" charset="0"/>
              </a:rPr>
              <a:t>Приказ МЗ РФ от 11.03.2013 г. № 121н) </a:t>
            </a:r>
          </a:p>
          <a:p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на основе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договора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 заключенного работодателем с медицинской организацией.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09" y="558431"/>
            <a:ext cx="785746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kumimoji="1" lang="ru-RU" dirty="0" smtClean="0">
                <a:solidFill>
                  <a:srgbClr val="CC0000"/>
                </a:solidFill>
              </a:rPr>
              <a:t> </a:t>
            </a:r>
            <a:r>
              <a:rPr kumimoji="1" lang="ru-RU" sz="3200" b="1" dirty="0" smtClean="0">
                <a:cs typeface="Times New Roman" pitchFamily="18" charset="0"/>
              </a:rPr>
              <a:t>Обязательные предварительные медицинские осмотры (обследования) </a:t>
            </a:r>
            <a:r>
              <a:rPr kumimoji="1" lang="ru-RU" sz="3200" b="1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при поступлении на работу, проводятся 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kumimoji="1" lang="ru-RU" sz="3200" b="1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 </a:t>
            </a:r>
            <a:r>
              <a:rPr kumimoji="1"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с целью </a:t>
            </a:r>
            <a:r>
              <a:rPr kumimoji="1" lang="ru-RU" sz="3200" b="1" dirty="0" smtClean="0">
                <a:cs typeface="Times New Roman" pitchFamily="18" charset="0"/>
              </a:rPr>
              <a:t>определения соответствия состояния здоровья лица, поступающего на работу, поручаемой ему работе, а также 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kumimoji="1"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kumimoji="1"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с целью  </a:t>
            </a:r>
            <a:r>
              <a:rPr kumimoji="1" lang="ru-RU" sz="3200" b="1" dirty="0" smtClean="0">
                <a:cs typeface="Times New Roman" pitchFamily="18" charset="0"/>
              </a:rPr>
              <a:t>раннего выявления и профилактики заболеваний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228" y="555551"/>
            <a:ext cx="83784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Для проведения предварительного или периодического осмотра медицинской организацией формируется </a:t>
            </a:r>
          </a:p>
          <a:p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постоянно действующая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врачебная комиссия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(подкомиссия).</a:t>
            </a:r>
          </a:p>
          <a:p>
            <a:r>
              <a:rPr lang="ru-RU" sz="3200" b="1" dirty="0" smtClean="0">
                <a:cs typeface="Times New Roman" pitchFamily="18" charset="0"/>
              </a:rPr>
              <a:t> В состав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врачебной комиссии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включаются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врач-профпатолог,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а также </a:t>
            </a:r>
          </a:p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врачи-специалисты,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прошедшие в установленном порядке повышение квалификации по специальности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«профпатология».</a:t>
            </a:r>
            <a:endParaRPr lang="ru-RU" sz="3200" b="1" dirty="0" smtClean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ru-RU" sz="3200" b="1" dirty="0" smtClean="0">
                <a:cs typeface="Times New Roman" pitchFamily="18" charset="0"/>
              </a:rPr>
              <a:t> 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44" y="544254"/>
            <a:ext cx="783619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Председателем врачебной комиссии </a:t>
            </a:r>
            <a:r>
              <a:rPr lang="ru-RU" sz="3200" b="1" dirty="0" smtClean="0">
                <a:cs typeface="Times New Roman" pitchFamily="18" charset="0"/>
              </a:rPr>
              <a:t>является руководитель медицинской организации (заместитель руководителя медицинской организации; руководитель структурного подразделения медицинской организации в случае организации подкомиссии) обладающий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дипломом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 врача-профпатолога и 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 действующим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сертификатом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 врача-профпатолога</a:t>
            </a:r>
            <a:r>
              <a:rPr lang="ru-RU" sz="3200" b="1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96" y="547798"/>
            <a:ext cx="8070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Возглавляет врачебную комиссию </a:t>
            </a:r>
          </a:p>
          <a:p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врач-профпатолог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cs typeface="Times New Roman" pitchFamily="18" charset="0"/>
              </a:rPr>
              <a:t>     Состав врачебной комиссии утверждается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приказом</a:t>
            </a:r>
            <a:r>
              <a:rPr lang="ru-RU" sz="3200" b="1" dirty="0" smtClean="0">
                <a:cs typeface="Times New Roman" pitchFamily="18" charset="0"/>
              </a:rPr>
              <a:t> (распоряжением) руководителя медицинской организации.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26" y="308344"/>
            <a:ext cx="867616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Приказ МЗ РФ 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от 15 мая 2013 г. N 296 </a:t>
            </a:r>
            <a:r>
              <a:rPr lang="ru-RU" sz="3600" b="1" dirty="0" err="1" smtClean="0">
                <a:solidFill>
                  <a:srgbClr val="FFFF00"/>
                </a:solidFill>
                <a:cs typeface="Times New Roman" pitchFamily="18" charset="0"/>
              </a:rPr>
              <a:t>н</a:t>
            </a:r>
            <a:endParaRPr lang="ru-RU" sz="36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"О внесении изменения в приложение N 2 к приказу  N  302 </a:t>
            </a:r>
            <a:r>
              <a:rPr lang="ru-RU" sz="3200" b="1" dirty="0" err="1" smtClean="0">
                <a:cs typeface="Times New Roman" pitchFamily="18" charset="0"/>
              </a:rPr>
              <a:t>н</a:t>
            </a:r>
            <a:r>
              <a:rPr lang="ru-RU" sz="3200" b="1" dirty="0" smtClean="0">
                <a:cs typeface="Times New Roman" pitchFamily="18" charset="0"/>
              </a:rPr>
              <a:t>  от12.04.2011 г.  МЗ и СР РФ  "Об утверждении перечней вредных и (или) опасных производственных факторов и работ, при выполнении которых проводятся обязательные предварительные и ...»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Зарегистрировано в Минюсте России 3 июля 2013 г.  N 28970.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Вступил в силу 23.07.2013 г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542" y="549349"/>
            <a:ext cx="843161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Обязанности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по организации </a:t>
            </a:r>
            <a:r>
              <a:rPr lang="ru-RU" sz="3200" b="1" dirty="0" smtClean="0">
                <a:cs typeface="Times New Roman" pitchFamily="18" charset="0"/>
              </a:rPr>
              <a:t>проведения предварительных и периодических медицинских осмотров работников, в том числе оплаты указанных осмотров, возлагаются на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работодателя.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(Статья 212 ТК РФ).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Ответственность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за качество </a:t>
            </a:r>
            <a:r>
              <a:rPr lang="ru-RU" sz="3200" b="1" dirty="0" smtClean="0">
                <a:cs typeface="Times New Roman" pitchFamily="18" charset="0"/>
              </a:rPr>
              <a:t>проведения предварительных и периодических осмотров работников и экспертизы профпригодности возлагается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на медицинскую организацию.</a:t>
            </a:r>
            <a:endParaRPr lang="ru-RU" sz="36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59" y="548241"/>
            <a:ext cx="852731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Врачебная комиссия медицинской организации  </a:t>
            </a:r>
            <a:r>
              <a:rPr lang="ru-RU" sz="3200" b="1" dirty="0" smtClean="0">
                <a:cs typeface="Times New Roman" pitchFamily="18" charset="0"/>
              </a:rPr>
              <a:t>на основании  указанных в поименном списке, вредных производственных факторов  или работ определяет необходимость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участия в предварительных и периодических осмотрах соответствующих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врачей-специалистов</a:t>
            </a:r>
            <a:r>
              <a:rPr lang="ru-RU" sz="3200" b="1" dirty="0" smtClean="0">
                <a:cs typeface="Times New Roman" pitchFamily="18" charset="0"/>
              </a:rPr>
              <a:t> и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виды и объемы необходимых лабораторных и функциональных исследований. </a:t>
            </a:r>
            <a:endParaRPr lang="ru-RU" sz="3600" b="1" dirty="0">
              <a:solidFill>
                <a:srgbClr val="FF99FF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77" y="547798"/>
            <a:ext cx="77298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Частота проведения периодических </a:t>
            </a:r>
            <a:r>
              <a:rPr lang="ru-RU" sz="3200" b="1" dirty="0" smtClean="0">
                <a:cs typeface="Times New Roman" pitchFamily="18" charset="0"/>
              </a:rPr>
              <a:t>осмотров определяется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типами</a:t>
            </a:r>
            <a:r>
              <a:rPr lang="ru-RU" sz="3200" b="1" dirty="0" smtClean="0">
                <a:cs typeface="Times New Roman" pitchFamily="18" charset="0"/>
              </a:rPr>
              <a:t> вредных и (или) опасных производственных факторов, воздействующих на работника или 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видами </a:t>
            </a:r>
            <a:r>
              <a:rPr lang="ru-RU" sz="3200" b="1" dirty="0" smtClean="0">
                <a:cs typeface="Times New Roman" pitchFamily="18" charset="0"/>
              </a:rPr>
              <a:t>выполняемых работ. 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60" y="520553"/>
            <a:ext cx="859110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Периодические осмотры проводятся не реже, чем в сроки, предусмотренные приложениями № 1 и № 2 к настоящему Приказу. Работники в возрасте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до 21 года </a:t>
            </a:r>
            <a:r>
              <a:rPr lang="ru-RU" sz="3200" b="1" dirty="0" smtClean="0">
                <a:cs typeface="Times New Roman" pitchFamily="18" charset="0"/>
              </a:rPr>
              <a:t>проходят периодические осмотры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ежегодно. </a:t>
            </a:r>
            <a:r>
              <a:rPr lang="ru-RU" sz="3200" b="1" dirty="0" smtClean="0">
                <a:cs typeface="Times New Roman" pitchFamily="18" charset="0"/>
              </a:rPr>
              <a:t/>
            </a:r>
            <a:br>
              <a:rPr lang="ru-RU" sz="3200" b="1" dirty="0" smtClean="0"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(Статья 213 Трудового Кодекса Российской Федерации).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30" y="551564"/>
            <a:ext cx="811264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Приказ № 302н, прил. 3, п. 18. </a:t>
            </a:r>
          </a:p>
          <a:p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     Внеочередные </a:t>
            </a:r>
            <a:r>
              <a:rPr lang="ru-RU" sz="3200" b="1" dirty="0" smtClean="0">
                <a:cs typeface="Times New Roman" pitchFamily="18" charset="0"/>
              </a:rPr>
              <a:t>медицинские осмотры проводятся на основании медицинских рекомендаций, указанных  в Заключительном акте.- убрать.</a:t>
            </a:r>
          </a:p>
          <a:p>
            <a:r>
              <a:rPr lang="ru-RU" sz="3200" b="1" dirty="0" smtClean="0"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 Внеочередные </a:t>
            </a:r>
            <a:r>
              <a:rPr lang="ru-RU" sz="3200" b="1" dirty="0" smtClean="0">
                <a:cs typeface="Times New Roman" pitchFamily="18" charset="0"/>
              </a:rPr>
              <a:t>медицинские осмотры (обследования) проводятся по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направлению</a:t>
            </a:r>
            <a:r>
              <a:rPr lang="ru-RU" sz="3200" b="1" dirty="0" smtClean="0">
                <a:cs typeface="Times New Roman" pitchFamily="18" charset="0"/>
              </a:rPr>
              <a:t> работодателя в случаях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предусмотренных статьями</a:t>
            </a:r>
          </a:p>
          <a:p>
            <a:pPr>
              <a:buClr>
                <a:srgbClr val="FF0066"/>
              </a:buClr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212, 213, 214, 219  ТК РФ,</a:t>
            </a:r>
          </a:p>
          <a:p>
            <a:endParaRPr lang="ru-RU" dirty="0"/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15" y="552228"/>
            <a:ext cx="77405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Статья 212 ТК РФ. </a:t>
            </a:r>
          </a:p>
          <a:p>
            <a:pPr algn="ctr"/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Обязанности работодателя по обеспечению безопасных условий и охраны труда</a:t>
            </a:r>
          </a:p>
          <a:p>
            <a:r>
              <a:rPr lang="ru-RU" sz="3200" b="1" dirty="0" smtClean="0">
                <a:cs typeface="Times New Roman" pitchFamily="18" charset="0"/>
              </a:rPr>
              <a:t>     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Работодатель обязан :</a:t>
            </a:r>
          </a:p>
          <a:p>
            <a:r>
              <a:rPr lang="ru-RU" sz="3200" b="1" dirty="0" smtClean="0">
                <a:cs typeface="Times New Roman" pitchFamily="18" charset="0"/>
              </a:rPr>
              <a:t> в случаях, предусмотренных трудовым законодательством и иными нормативными правовыми актами, содержащими нормы трудового права, 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637" y="551121"/>
            <a:ext cx="77086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60093"/>
              </a:buClr>
            </a:pP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организовывать проведение за счет собственных средств  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обязательных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предварительных</a:t>
            </a:r>
            <a:r>
              <a:rPr lang="ru-RU" sz="3200" b="1" dirty="0" smtClean="0">
                <a:cs typeface="Times New Roman" pitchFamily="18" charset="0"/>
              </a:rPr>
              <a:t> (при поступлении на работу) и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периодических </a:t>
            </a:r>
            <a:r>
              <a:rPr lang="ru-RU" sz="3200" b="1" dirty="0" smtClean="0">
                <a:cs typeface="Times New Roman" pitchFamily="18" charset="0"/>
              </a:rPr>
              <a:t>(в течение трудовой деятельности) медицинских осмотров (обследований),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обязательных психиатрических освидетельствований </a:t>
            </a:r>
            <a:r>
              <a:rPr lang="ru-RU" sz="3200" b="1" dirty="0" smtClean="0">
                <a:cs typeface="Times New Roman" pitchFamily="18" charset="0"/>
              </a:rPr>
              <a:t>работников, 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08" y="551343"/>
            <a:ext cx="79425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CC0000"/>
                </a:solidFill>
              </a:rPr>
              <a:t> </a:t>
            </a:r>
            <a:r>
              <a:rPr lang="ru-RU" dirty="0" smtClean="0">
                <a:solidFill>
                  <a:srgbClr val="CC00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внеочередных</a:t>
            </a:r>
            <a:r>
              <a:rPr lang="ru-RU" sz="3200" b="1" dirty="0" smtClean="0">
                <a:cs typeface="Times New Roman" pitchFamily="18" charset="0"/>
              </a:rPr>
              <a:t> медицинских осмотров (обследований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), с сохранением </a:t>
            </a:r>
            <a:r>
              <a:rPr lang="ru-RU" sz="3200" b="1" dirty="0" smtClean="0">
                <a:cs typeface="Times New Roman" pitchFamily="18" charset="0"/>
              </a:rPr>
              <a:t>за ними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места работы </a:t>
            </a:r>
            <a:r>
              <a:rPr lang="ru-RU" sz="3200" b="1" dirty="0" smtClean="0">
                <a:cs typeface="Times New Roman" pitchFamily="18" charset="0"/>
              </a:rPr>
              <a:t>(должности) и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 среднего заработка </a:t>
            </a:r>
            <a:r>
              <a:rPr lang="ru-RU" sz="3200" b="1" dirty="0" smtClean="0">
                <a:cs typeface="Times New Roman" pitchFamily="18" charset="0"/>
              </a:rPr>
              <a:t>на время прохождения указанных медицинских осмотров</a:t>
            </a:r>
          </a:p>
          <a:p>
            <a:r>
              <a:rPr lang="ru-RU" sz="3200" b="1" dirty="0" smtClean="0"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Внеочередные (</a:t>
            </a:r>
            <a:r>
              <a:rPr lang="ru-RU" sz="3200" b="1" dirty="0" smtClean="0">
                <a:cs typeface="Times New Roman" pitchFamily="18" charset="0"/>
              </a:rPr>
              <a:t>досрочные) медицинские осмотры проводятся в соответствии с медицинскими рекомендациями (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ст. 213 ТК РФ).</a:t>
            </a:r>
            <a:endParaRPr lang="ru-RU" sz="3600" b="1" dirty="0">
              <a:solidFill>
                <a:srgbClr val="FF99FF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74" y="225056"/>
            <a:ext cx="855920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Статья 214 ТК РФ</a:t>
            </a:r>
          </a:p>
          <a:p>
            <a:pPr algn="ctr"/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Обязанности работника в области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охраны труда</a:t>
            </a:r>
          </a:p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 Работник обязан: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2800" b="1" dirty="0" smtClean="0">
                <a:cs typeface="Times New Roman" pitchFamily="18" charset="0"/>
              </a:rPr>
              <a:t>проходить обязательные </a:t>
            </a:r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предварительные</a:t>
            </a:r>
            <a:r>
              <a:rPr lang="ru-RU" sz="2800" b="1" dirty="0" smtClean="0">
                <a:cs typeface="Times New Roman" pitchFamily="18" charset="0"/>
              </a:rPr>
              <a:t> (при поступлении на работу) и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периодические</a:t>
            </a:r>
            <a:r>
              <a:rPr lang="ru-RU" sz="2800" b="1" dirty="0" smtClean="0">
                <a:cs typeface="Times New Roman" pitchFamily="18" charset="0"/>
              </a:rPr>
              <a:t> (в течение трудовой деятельности) медицинские осмотры (обследования), а также проходить 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внеочередные</a:t>
            </a:r>
            <a:r>
              <a:rPr lang="ru-RU" sz="2800" b="1" dirty="0" smtClean="0">
                <a:cs typeface="Times New Roman" pitchFamily="18" charset="0"/>
              </a:rPr>
              <a:t> медицинские осмотры (обследования) по направлению работодателя в случаях, предусмотренных настоящим Кодексом и иными федеральными законами</a:t>
            </a:r>
            <a:r>
              <a:rPr lang="ru-RU" sz="3200" b="1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4" y="5864891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43" y="546013"/>
            <a:ext cx="819770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Согласно </a:t>
            </a:r>
            <a:r>
              <a:rPr lang="ru-RU" sz="3600" b="1" u="sng" dirty="0" smtClean="0">
                <a:solidFill>
                  <a:srgbClr val="FF99FF"/>
                </a:solidFill>
                <a:cs typeface="Times New Roman" pitchFamily="18" charset="0"/>
              </a:rPr>
              <a:t>статье 219 ТК РФ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cs typeface="Times New Roman" pitchFamily="18" charset="0"/>
              </a:rPr>
              <a:t>каждый работник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имеет право на внеочередной </a:t>
            </a:r>
            <a:r>
              <a:rPr lang="ru-RU" sz="3200" b="1" dirty="0" smtClean="0">
                <a:cs typeface="Times New Roman" pitchFamily="18" charset="0"/>
              </a:rPr>
              <a:t>медицинский осмотр (обследование) в соответствии </a:t>
            </a:r>
          </a:p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 медицинскими рекомендациями </a:t>
            </a:r>
          </a:p>
          <a:p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с сохранением </a:t>
            </a:r>
            <a:r>
              <a:rPr lang="ru-RU" sz="3200" b="1" dirty="0" smtClean="0">
                <a:cs typeface="Times New Roman" pitchFamily="18" charset="0"/>
              </a:rPr>
              <a:t>за ним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места работы </a:t>
            </a:r>
            <a:r>
              <a:rPr lang="ru-RU" sz="3200" b="1" dirty="0" smtClean="0">
                <a:cs typeface="Times New Roman" pitchFamily="18" charset="0"/>
              </a:rPr>
              <a:t>(должности) и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среднего заработка </a:t>
            </a:r>
            <a:r>
              <a:rPr lang="ru-RU" sz="3200" b="1" dirty="0" smtClean="0">
                <a:cs typeface="Times New Roman" pitchFamily="18" charset="0"/>
              </a:rPr>
              <a:t>во время прохождения указанного медицинского осмотра (обследования).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20" y="255181"/>
            <a:ext cx="868336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Приказ Министерства здравоохранения РФ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от 5 декабря 2014 г. N 801н 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"О внесении изменений в приложения N 1 и N 2 к приказу Министерства здравоохранения и социального развития Российской Федерации от 12 апреля 2011 г. N 302н "Об утверждении перечней вредных и (или) опасных производственных факторов и работ, при выполнении которых проводятся обязательные предварительные и периодические медицинские осмотры  …".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Зарегистрировано в Минюсте РФ 3 февраля 2015 г. N 35848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Вступил в силу 16 февраля 2015 г.</a:t>
            </a:r>
          </a:p>
          <a:p>
            <a:endParaRPr lang="ru-RU" dirty="0"/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947" y="553115"/>
            <a:ext cx="74959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66"/>
              </a:buCl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Внеочередные</a:t>
            </a:r>
            <a:r>
              <a:rPr lang="ru-RU" sz="3200" b="1" dirty="0" smtClean="0">
                <a:cs typeface="Times New Roman" pitchFamily="18" charset="0"/>
              </a:rPr>
              <a:t> осмотры могут проводиться как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по инициативе работников (по их жалобам на ухудшение самочувствия), так и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по инициативе работодателей при наличии подозрения на ухудшение состояния здоровья работника.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279" y="659219"/>
            <a:ext cx="776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5846" y="552672"/>
            <a:ext cx="87186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Приказ от 13.11.2011 г. N 911н,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прил.7, п.7.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(извлечение) </a:t>
            </a:r>
          </a:p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На Центр профпатологии возлагается  </a:t>
            </a:r>
          </a:p>
          <a:p>
            <a:pPr>
              <a:buClr>
                <a:srgbClr val="D60093"/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 контроль </a:t>
            </a:r>
            <a:r>
              <a:rPr lang="ru-RU" sz="3200" b="1" dirty="0" smtClean="0">
                <a:cs typeface="Times New Roman" pitchFamily="18" charset="0"/>
              </a:rPr>
              <a:t>за проведением предварительных и периодических медицинских осмотров медицинскими организациями, а также </a:t>
            </a:r>
          </a:p>
          <a:p>
            <a:pPr>
              <a:buClr>
                <a:srgbClr val="D60093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реализации профилактических, оздоровительных и реабилитационных мероприятий </a:t>
            </a:r>
            <a:r>
              <a:rPr lang="ru-RU" sz="3200" b="1" dirty="0" smtClean="0">
                <a:cs typeface="Times New Roman" pitchFamily="18" charset="0"/>
              </a:rPr>
              <a:t>по результатам этих осмотров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89" y="548580"/>
            <a:ext cx="889191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В соответствии с пунктом 5.1.3.3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постановления Правительства Российской Федерации от 30 июня 2004 г. № 323 </a:t>
            </a:r>
            <a:r>
              <a:rPr lang="ru-RU" sz="3200" b="1" dirty="0" smtClean="0">
                <a:cs typeface="Times New Roman" pitchFamily="18" charset="0"/>
              </a:rPr>
              <a:t>«Об утверждении Положения о Федеральной службе по надзору в сфере здравоохранения»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государственный надзор (контроль) </a:t>
            </a:r>
            <a:r>
              <a:rPr lang="ru-RU" sz="3200" b="1" dirty="0" smtClean="0">
                <a:cs typeface="Times New Roman" pitchFamily="18" charset="0"/>
              </a:rPr>
              <a:t>за соблюдением </a:t>
            </a:r>
            <a:r>
              <a:rPr lang="ru-RU" sz="3600" b="1" u="sng" dirty="0" smtClean="0">
                <a:solidFill>
                  <a:srgbClr val="FF99FF"/>
                </a:solidFill>
                <a:cs typeface="Times New Roman" pitchFamily="18" charset="0"/>
              </a:rPr>
              <a:t>медицинскими организациями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порядка проведения предварительных и периодических медицинских осмотров осуществляется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Федеральной службой по надзору в сфере здравоохранения. </a:t>
            </a:r>
            <a:endParaRPr lang="ru-RU" sz="36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70296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237" y="659219"/>
            <a:ext cx="76341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Государственный надзор </a:t>
            </a:r>
          </a:p>
          <a:p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(контроль</a:t>
            </a:r>
            <a:r>
              <a:rPr lang="ru-RU" sz="3200" b="1" dirty="0" smtClean="0">
                <a:cs typeface="Times New Roman" pitchFamily="18" charset="0"/>
              </a:rPr>
              <a:t>) за соблюдением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работодателями</a:t>
            </a:r>
            <a:r>
              <a:rPr lang="ru-RU" sz="3200" b="1" dirty="0" smtClean="0">
                <a:cs typeface="Times New Roman" pitchFamily="18" charset="0"/>
              </a:rPr>
              <a:t> порядка проведения предварительных и периодических осмотров осуществляется</a:t>
            </a:r>
          </a:p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Федеральной инспекцией труда</a:t>
            </a:r>
            <a:r>
              <a:rPr lang="ru-RU" sz="3200" b="1" dirty="0" smtClean="0">
                <a:cs typeface="Times New Roman" pitchFamily="18" charset="0"/>
              </a:rPr>
              <a:t>.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767" y="691116"/>
            <a:ext cx="741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4" descr="Поло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47625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359" y="5879527"/>
            <a:ext cx="64716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cs typeface="Times New Roman" pitchFamily="18" charset="0"/>
              </a:rPr>
              <a:t>СПАСИБО  ЗА  ВНИМАНИЕ!!!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807" y="386560"/>
            <a:ext cx="7341839" cy="525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74391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382" y="646545"/>
            <a:ext cx="8128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Приказ МЗ РФ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от 13.11.2012 г. № 911н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«Порядок оказания медицинской помощи  при острых и хронических профессиональных заболеваниях»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Зарегистрирован в Минюсте РФ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21 декабря 2012 г. N 26268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073" y="591127"/>
            <a:ext cx="797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 descr="G:\ЛИЗА\russia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270" y="453878"/>
            <a:ext cx="8846288" cy="599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28436" y="425303"/>
            <a:ext cx="737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Центры профессиональной патологии</a:t>
            </a:r>
          </a:p>
        </p:txBody>
      </p:sp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573" y="508000"/>
            <a:ext cx="77400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Приказ Минздравсоцразвития России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от 27 апреля 2012 г. N 417н 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"Об утверждении перечня профессиональных заболеваний«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Зарегистрировано в Минюсте России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15 мая 2012 г. N 24168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98" y="555563"/>
            <a:ext cx="87293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kumimoji="1"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Перечень </a:t>
            </a:r>
            <a:r>
              <a:rPr kumimoji="1" lang="en-US" sz="3200" b="1" dirty="0" err="1" smtClean="0">
                <a:solidFill>
                  <a:srgbClr val="FFFF00"/>
                </a:solidFill>
                <a:cs typeface="Times New Roman" pitchFamily="18" charset="0"/>
              </a:rPr>
              <a:t>профессиональных</a:t>
            </a:r>
            <a:endParaRPr kumimoji="1" lang="ru-RU" sz="32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marL="457200" indent="-457200"/>
            <a:r>
              <a:rPr kumimoji="1"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FF00"/>
                </a:solidFill>
                <a:cs typeface="Times New Roman" pitchFamily="18" charset="0"/>
              </a:rPr>
              <a:t>заболеваний</a:t>
            </a:r>
            <a:r>
              <a:rPr kumimoji="1"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является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основным</a:t>
            </a:r>
            <a:endParaRPr kumimoji="1" lang="ru-RU" sz="3200" b="1" dirty="0" smtClean="0">
              <a:cs typeface="Times New Roman" pitchFamily="18" charset="0"/>
            </a:endParaRPr>
          </a:p>
          <a:p>
            <a:pPr marL="457200" indent="-457200"/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регламентирующим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документом</a:t>
            </a:r>
            <a:r>
              <a:rPr kumimoji="1" lang="en-US" sz="3200" b="1" dirty="0" smtClean="0">
                <a:cs typeface="Times New Roman" pitchFamily="18" charset="0"/>
              </a:rPr>
              <a:t>,</a:t>
            </a:r>
            <a:endParaRPr kumimoji="1" lang="ru-RU" sz="3200" b="1" dirty="0" smtClean="0">
              <a:cs typeface="Times New Roman" pitchFamily="18" charset="0"/>
            </a:endParaRPr>
          </a:p>
          <a:p>
            <a:pPr marL="457200" indent="-457200"/>
            <a:r>
              <a:rPr kumimoji="1" lang="en-US" sz="3200" b="1" dirty="0" err="1" smtClean="0">
                <a:cs typeface="Times New Roman" pitchFamily="18" charset="0"/>
              </a:rPr>
              <a:t>который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используется</a:t>
            </a:r>
            <a:r>
              <a:rPr kumimoji="1" lang="ru-RU" sz="3200" b="1" dirty="0" smtClean="0">
                <a:cs typeface="Times New Roman" pitchFamily="18" charset="0"/>
              </a:rPr>
              <a:t>:</a:t>
            </a:r>
          </a:p>
          <a:p>
            <a:pPr marL="457200" indent="-457200"/>
            <a:r>
              <a:rPr kumimoji="1" lang="ru-RU" sz="3200" b="1" dirty="0" smtClean="0">
                <a:cs typeface="Times New Roman" pitchFamily="18" charset="0"/>
              </a:rPr>
              <a:t>     </a:t>
            </a:r>
            <a:r>
              <a:rPr kumimoji="1" lang="ru-RU" sz="3200" b="1" dirty="0" smtClean="0">
                <a:solidFill>
                  <a:schemeClr val="accent1"/>
                </a:solidFill>
                <a:cs typeface="Times New Roman" pitchFamily="18" charset="0"/>
              </a:rPr>
              <a:t>1.</a:t>
            </a: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при </a:t>
            </a:r>
            <a:r>
              <a:rPr kumimoji="1" lang="en-US" sz="3200" b="1" dirty="0" err="1" smtClean="0">
                <a:solidFill>
                  <a:srgbClr val="FFFF00"/>
                </a:solidFill>
                <a:cs typeface="Times New Roman" pitchFamily="18" charset="0"/>
              </a:rPr>
              <a:t>экспертизе</a:t>
            </a:r>
            <a:r>
              <a:rPr kumimoji="1"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FF00"/>
                </a:solidFill>
                <a:cs typeface="Times New Roman" pitchFamily="18" charset="0"/>
              </a:rPr>
              <a:t>связи</a:t>
            </a:r>
            <a:r>
              <a:rPr kumimoji="1"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FF00"/>
                </a:solidFill>
                <a:cs typeface="Times New Roman" pitchFamily="18" charset="0"/>
              </a:rPr>
              <a:t>заболевания</a:t>
            </a:r>
            <a:r>
              <a:rPr kumimoji="1"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 с </a:t>
            </a:r>
            <a:r>
              <a:rPr kumimoji="1" lang="en-US" sz="3200" b="1" dirty="0" err="1" smtClean="0">
                <a:solidFill>
                  <a:srgbClr val="FFFF00"/>
                </a:solidFill>
                <a:cs typeface="Times New Roman" pitchFamily="18" charset="0"/>
              </a:rPr>
              <a:t>профессией</a:t>
            </a:r>
            <a:endParaRPr kumimoji="1" lang="ru-RU" sz="32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lvl="1"/>
            <a:r>
              <a:rPr kumimoji="1" lang="ru-RU" sz="3200" b="1" dirty="0" smtClean="0">
                <a:solidFill>
                  <a:schemeClr val="accent1"/>
                </a:solidFill>
                <a:cs typeface="Times New Roman" pitchFamily="18" charset="0"/>
              </a:rPr>
              <a:t>2.</a:t>
            </a:r>
            <a:r>
              <a:rPr kumimoji="1"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kumimoji="1" lang="en-US" sz="3200" b="1" dirty="0" smtClean="0">
                <a:solidFill>
                  <a:srgbClr val="FF99FF"/>
                </a:solidFill>
                <a:cs typeface="Times New Roman" pitchFamily="18" charset="0"/>
              </a:rPr>
              <a:t>при </a:t>
            </a:r>
            <a:r>
              <a:rPr kumimoji="1" lang="en-US" sz="3200" b="1" dirty="0" err="1" smtClean="0">
                <a:solidFill>
                  <a:srgbClr val="FF99FF"/>
                </a:solidFill>
                <a:cs typeface="Times New Roman" pitchFamily="18" charset="0"/>
              </a:rPr>
              <a:t>решении</a:t>
            </a:r>
            <a:r>
              <a:rPr kumimoji="1" lang="en-US" sz="32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99FF"/>
                </a:solidFill>
                <a:cs typeface="Times New Roman" pitchFamily="18" charset="0"/>
              </a:rPr>
              <a:t>вопросов</a:t>
            </a:r>
            <a:endParaRPr kumimoji="1" lang="ru-RU" sz="3200" b="1" dirty="0" smtClean="0">
              <a:solidFill>
                <a:srgbClr val="FF99FF"/>
              </a:solidFill>
              <a:cs typeface="Times New Roman" pitchFamily="18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медицинской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endParaRPr kumimoji="1" lang="ru-RU" sz="3200" b="1" dirty="0" smtClean="0">
              <a:cs typeface="Times New Roman" pitchFamily="18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трудовой</a:t>
            </a:r>
            <a:r>
              <a:rPr kumimoji="1" lang="en-US" sz="3200" b="1" dirty="0" smtClean="0">
                <a:cs typeface="Times New Roman" pitchFamily="18" charset="0"/>
              </a:rPr>
              <a:t> и </a:t>
            </a:r>
            <a:endParaRPr kumimoji="1" lang="ru-RU" sz="3200" b="1" dirty="0" smtClean="0">
              <a:cs typeface="Times New Roman" pitchFamily="18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социальной</a:t>
            </a: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реабилитации</a:t>
            </a:r>
            <a:r>
              <a:rPr kumimoji="1" lang="en-US" sz="3200" b="1" dirty="0" smtClean="0">
                <a:cs typeface="Times New Roman" pitchFamily="18" charset="0"/>
              </a:rPr>
              <a:t>,</a:t>
            </a:r>
            <a:r>
              <a:rPr kumimoji="1" lang="ru-RU" sz="3200" b="1" dirty="0" smtClean="0">
                <a:cs typeface="Times New Roman" pitchFamily="18" charset="0"/>
              </a:rPr>
              <a:t> а так же</a:t>
            </a:r>
            <a:endParaRPr lang="ru-RU" sz="3200" b="1" dirty="0" smtClean="0">
              <a:cs typeface="Times New Roman" pitchFamily="18" charset="0"/>
            </a:endParaRPr>
          </a:p>
          <a:p>
            <a:pPr marL="457200" indent="-457200"/>
            <a:r>
              <a:rPr kumimoji="1" lang="en-US" sz="3200" dirty="0" smtClean="0">
                <a:solidFill>
                  <a:srgbClr val="003300"/>
                </a:solidFill>
              </a:rPr>
              <a:t> </a:t>
            </a:r>
            <a:endParaRPr lang="ru-RU" sz="3200" dirty="0" smtClean="0">
              <a:solidFill>
                <a:srgbClr val="000099"/>
              </a:solidFill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79" y="539824"/>
            <a:ext cx="82721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b="1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kumimoji="1" lang="ru-RU" sz="3200" b="1" dirty="0" smtClean="0">
                <a:solidFill>
                  <a:schemeClr val="accent1"/>
                </a:solidFill>
                <a:cs typeface="Times New Roman" pitchFamily="18" charset="0"/>
              </a:rPr>
              <a:t>3. </a:t>
            </a:r>
            <a:r>
              <a:rPr kumimoji="1" lang="en-US" sz="3200" b="1" dirty="0" smtClean="0">
                <a:cs typeface="Times New Roman" pitchFamily="18" charset="0"/>
              </a:rPr>
              <a:t>при </a:t>
            </a:r>
            <a:r>
              <a:rPr kumimoji="1" lang="en-US" sz="3200" b="1" dirty="0" err="1" smtClean="0">
                <a:cs typeface="Times New Roman" pitchFamily="18" charset="0"/>
              </a:rPr>
              <a:t>рассмотрении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вопросов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ru-RU" sz="3200" b="1" dirty="0" smtClean="0">
                <a:cs typeface="Times New Roman" pitchFamily="18" charset="0"/>
              </a:rPr>
              <a:t>   </a:t>
            </a:r>
          </a:p>
          <a:p>
            <a:r>
              <a:rPr kumimoji="1" lang="ru-RU" sz="3200" b="1" dirty="0" smtClean="0">
                <a:cs typeface="Times New Roman" pitchFamily="18" charset="0"/>
              </a:rPr>
              <a:t>    </a:t>
            </a:r>
            <a:r>
              <a:rPr kumimoji="1" lang="en-US" sz="3200" b="1" dirty="0" err="1" smtClean="0">
                <a:cs typeface="Times New Roman" pitchFamily="18" charset="0"/>
              </a:rPr>
              <a:t>связанных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с </a:t>
            </a:r>
            <a:r>
              <a:rPr kumimoji="1" lang="en-US" sz="3200" b="1" dirty="0" err="1" smtClean="0">
                <a:solidFill>
                  <a:srgbClr val="FFFF00"/>
                </a:solidFill>
                <a:cs typeface="Times New Roman" pitchFamily="18" charset="0"/>
              </a:rPr>
              <a:t>возмещением</a:t>
            </a:r>
            <a:r>
              <a:rPr kumimoji="1"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FF00"/>
                </a:solidFill>
                <a:cs typeface="Times New Roman" pitchFamily="18" charset="0"/>
              </a:rPr>
              <a:t>ущерба</a:t>
            </a:r>
            <a:r>
              <a:rPr kumimoji="1"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kumimoji="1"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r>
              <a:rPr kumimoji="1" lang="ru-RU" sz="3200" b="1" dirty="0" smtClean="0">
                <a:cs typeface="Times New Roman" pitchFamily="18" charset="0"/>
              </a:rPr>
              <a:t>    </a:t>
            </a:r>
            <a:r>
              <a:rPr kumimoji="1" lang="en-US" sz="3200" b="1" dirty="0" err="1" smtClean="0">
                <a:cs typeface="Times New Roman" pitchFamily="18" charset="0"/>
              </a:rPr>
              <a:t>причиненного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работнику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endParaRPr kumimoji="1" lang="ru-RU" sz="3200" b="1" dirty="0" smtClean="0">
              <a:cs typeface="Times New Roman" pitchFamily="18" charset="0"/>
            </a:endParaRPr>
          </a:p>
          <a:p>
            <a:r>
              <a:rPr kumimoji="1" lang="ru-RU" sz="3200" b="1" dirty="0" smtClean="0">
                <a:cs typeface="Times New Roman" pitchFamily="18" charset="0"/>
              </a:rPr>
              <a:t>    </a:t>
            </a:r>
            <a:r>
              <a:rPr kumimoji="1" lang="en-US" sz="3200" b="1" dirty="0" err="1" smtClean="0">
                <a:cs typeface="Times New Roman" pitchFamily="18" charset="0"/>
              </a:rPr>
              <a:t>повреждением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здоровья</a:t>
            </a:r>
            <a:r>
              <a:rPr kumimoji="1" lang="en-US" sz="3200" b="1" dirty="0" smtClean="0">
                <a:cs typeface="Times New Roman" pitchFamily="18" charset="0"/>
              </a:rPr>
              <a:t> при </a:t>
            </a:r>
            <a:endParaRPr kumimoji="1" lang="ru-RU" sz="3200" b="1" dirty="0" smtClean="0">
              <a:cs typeface="Times New Roman" pitchFamily="18" charset="0"/>
            </a:endParaRPr>
          </a:p>
          <a:p>
            <a:r>
              <a:rPr kumimoji="1" lang="ru-RU" sz="3200" b="1" dirty="0" smtClean="0">
                <a:cs typeface="Times New Roman" pitchFamily="18" charset="0"/>
              </a:rPr>
              <a:t>    </a:t>
            </a:r>
            <a:r>
              <a:rPr kumimoji="1" lang="en-US" sz="3200" b="1" dirty="0" err="1" smtClean="0">
                <a:cs typeface="Times New Roman" pitchFamily="18" charset="0"/>
              </a:rPr>
              <a:t>выполнении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им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трудовых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обязанностей</a:t>
            </a:r>
            <a:r>
              <a:rPr kumimoji="1" lang="en-US" sz="3200" b="1" dirty="0" smtClean="0">
                <a:cs typeface="Times New Roman" pitchFamily="18" charset="0"/>
              </a:rPr>
              <a:t>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507" y="606056"/>
            <a:ext cx="78468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ФЕДЕРАЛЬНЫЙ ЗАКОН</a:t>
            </a:r>
            <a:endParaRPr lang="ru-RU" sz="2800" dirty="0" smtClean="0"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РОССИЙСКОЙ ФЕДЕРАЦИИ</a:t>
            </a:r>
            <a:endParaRPr lang="ru-RU" sz="2800" dirty="0" smtClean="0"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Times New Roman" pitchFamily="18" charset="0"/>
              </a:rPr>
              <a:t>от 13 июля 2015 года N 230-ФЗ</a:t>
            </a:r>
            <a:endParaRPr lang="ru-RU" sz="40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«О ВНЕСЕНИИ ИЗМЕНЕНИЙ</a:t>
            </a:r>
            <a:endParaRPr lang="ru-RU" sz="2800" dirty="0" smtClean="0"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В ОТДЕЛЬНЫЕ ЗАКОНОДАТЕЛЬНЫЕ АКТЫ РОССИЙСКОЙ ФЕДЕРАЦИИ»</a:t>
            </a:r>
            <a:endParaRPr lang="ru-RU" sz="2800" dirty="0" smtClean="0"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Вступил  в силу:24 июля 2015 г.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364" y="591127"/>
            <a:ext cx="795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8414" y="553027"/>
            <a:ext cx="78047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По результатам медицинского осмотра определяется принадлежность пациента к одной из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диспансерных групп. 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Приказ Минздравсоцразвития РФ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от 04.02.2010 N 55 </a:t>
            </a:r>
            <a:r>
              <a:rPr lang="ru-RU" sz="3200" b="1" dirty="0" err="1" smtClean="0">
                <a:solidFill>
                  <a:srgbClr val="FFFF00"/>
                </a:solidFill>
                <a:cs typeface="Times New Roman" pitchFamily="18" charset="0"/>
              </a:rPr>
              <a:t>н</a:t>
            </a:r>
            <a:endParaRPr lang="ru-RU" sz="32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"О порядке проведения дополнительной диспансеризации работающих граждан»</a:t>
            </a: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  <a:cs typeface="Times New Roman" pitchFamily="18" charset="0"/>
              </a:rPr>
              <a:t>Отменен с 01.01.2013 г</a:t>
            </a:r>
            <a:endParaRPr lang="ru-RU" sz="36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972" y="1275907"/>
            <a:ext cx="7783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cs typeface="Times New Roman" pitchFamily="18" charset="0"/>
              </a:rPr>
              <a:t>Предварительные и периодические медицинские осмотры</a:t>
            </a:r>
            <a:endParaRPr lang="ru-RU" sz="4000" b="1" dirty="0"/>
          </a:p>
        </p:txBody>
      </p:sp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13" y="5812500"/>
            <a:ext cx="756759" cy="798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309" y="5050235"/>
            <a:ext cx="7934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Доцент, канд. мед. наук</a:t>
            </a:r>
          </a:p>
          <a:p>
            <a:pPr algn="ctr"/>
            <a:r>
              <a:rPr lang="ru-RU" sz="4000" b="1" dirty="0" smtClean="0">
                <a:cs typeface="Times New Roman" pitchFamily="18" charset="0"/>
              </a:rPr>
              <a:t>Петрук Юлия Александровна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508000"/>
            <a:ext cx="8238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Приказ Минздравсоцразвития России от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03.03.2011 № 163н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«О внесении изменений в Приказ Министерства здравоохранения и социального развития Российской Федерации»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от 4 февраля 2010 г. № 55н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«О порядке проведения дополнительной диспансеризации работающих граждан»</a:t>
            </a: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  <a:cs typeface="Times New Roman" pitchFamily="18" charset="0"/>
              </a:rPr>
              <a:t>Отменен с 01.01.2013 г.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782" y="637309"/>
            <a:ext cx="78970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Приказ Минздрава России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Times New Roman" pitchFamily="18" charset="0"/>
              </a:rPr>
              <a:t>от 03.02.2015 N 36ан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"Об утверждении порядка проведения диспансеризации определенных групп взрослого населения"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Зарегистрирован в Минюсте России 27.02.2015 N 36268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665018"/>
            <a:ext cx="76015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Приказ МЗ РФ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от 6 марта 2015 года N 87н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«Об унифицированной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форме медицинской документации </a:t>
            </a:r>
            <a:r>
              <a:rPr lang="ru-RU" sz="3200" b="1" dirty="0" smtClean="0">
                <a:cs typeface="Times New Roman" pitchFamily="18" charset="0"/>
              </a:rPr>
              <a:t>и форме статистической отчетности, используемых при проведении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диспансеризации</a:t>
            </a:r>
            <a:r>
              <a:rPr lang="ru-RU" sz="3200" b="1" dirty="0" smtClean="0">
                <a:cs typeface="Times New Roman" pitchFamily="18" charset="0"/>
              </a:rPr>
              <a:t> определенных групп взрослого населения и профилактических медицинских осмотров, порядках по их заполнению»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Бухтияров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939184" y="265814"/>
            <a:ext cx="2795588" cy="309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0242" y="3636335"/>
            <a:ext cx="85379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БУХТИЯРОВ Игорь Валентинович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Заслуженный деятель науки РФ</a:t>
            </a:r>
            <a:br>
              <a:rPr lang="ru-RU" sz="3200" b="1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д.м.н., профессор,</a:t>
            </a:r>
          </a:p>
          <a:p>
            <a:pPr algn="ctr"/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Главный профпатолог  МЗ России,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Директор ФГБУ «НИИ медицины труда» РАМН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80" y="534843"/>
            <a:ext cx="7730836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cs typeface="Times New Roman" pitchFamily="18" charset="0"/>
              </a:rPr>
              <a:t>Руководство МОТ «Регистрация и извещение о профессиональных заболеваниях и несчастных случаях» (1996 г.) ввело в качестве международного стандарта следующее определение: </a:t>
            </a:r>
          </a:p>
          <a:p>
            <a:pPr>
              <a:lnSpc>
                <a:spcPct val="90000"/>
              </a:lnSpc>
            </a:pPr>
            <a:r>
              <a:rPr lang="ru-RU" sz="3200" b="1" i="1" dirty="0" smtClean="0"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FF99FF"/>
                </a:solidFill>
                <a:cs typeface="Times New Roman" pitchFamily="18" charset="0"/>
              </a:rPr>
              <a:t>профессиональное заболевание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-  это заболевание, развившееся в результате воздействия факторов риска, связанных с трудовой деятельностью»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945" y="591127"/>
            <a:ext cx="8044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Федеральный закон Российской Федерации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от 28 декабря 2013 г. N 426-ФЗ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"О специальной оценке условий труда»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Вступил в силу: 1 января 2014 г.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75" y="775855"/>
            <a:ext cx="83997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Федеральный закон Российской Федерации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от 28 декабря 2013 г. N 421-ФЗ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"О внесении изменений в отдельные законодательные акты Российской Федерации в связи с принятием Федерального закона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"О специальной оценке условий труда»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Вступил в силу: 1 января 2014 г.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090" y="49161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0890" y="550607"/>
            <a:ext cx="79936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3200" b="1" dirty="0" err="1" smtClean="0">
                <a:cs typeface="Times New Roman" pitchFamily="18" charset="0"/>
              </a:rPr>
              <a:t>Под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острым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профессиональным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заболеванием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200" b="1" dirty="0" smtClean="0">
                <a:cs typeface="Times New Roman" pitchFamily="18" charset="0"/>
              </a:rPr>
              <a:t>(</a:t>
            </a:r>
            <a:r>
              <a:rPr kumimoji="1" lang="en-US" sz="3200" b="1" dirty="0" err="1" smtClean="0">
                <a:cs typeface="Times New Roman" pitchFamily="18" charset="0"/>
              </a:rPr>
              <a:t>отравлением</a:t>
            </a:r>
            <a:r>
              <a:rPr kumimoji="1" lang="en-US" sz="3200" b="1" dirty="0" smtClean="0">
                <a:cs typeface="Times New Roman" pitchFamily="18" charset="0"/>
              </a:rPr>
              <a:t>) </a:t>
            </a:r>
            <a:r>
              <a:rPr kumimoji="1" lang="en-US" sz="3200" b="1" dirty="0" err="1" smtClean="0">
                <a:cs typeface="Times New Roman" pitchFamily="18" charset="0"/>
              </a:rPr>
              <a:t>понимается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заболевание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являющееся</a:t>
            </a: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результатом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однократного</a:t>
            </a:r>
            <a:r>
              <a:rPr kumimoji="1" lang="en-US" sz="3200" b="1" dirty="0" smtClean="0">
                <a:cs typeface="Times New Roman" pitchFamily="18" charset="0"/>
              </a:rPr>
              <a:t> (в </a:t>
            </a: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течение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не</a:t>
            </a:r>
            <a:r>
              <a:rPr kumimoji="1" lang="en-US" sz="3200" b="1" dirty="0" smtClean="0">
                <a:cs typeface="Times New Roman" pitchFamily="18" charset="0"/>
              </a:rPr>
              <a:t> более </a:t>
            </a: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99FF"/>
                </a:solidFill>
                <a:cs typeface="Times New Roman" pitchFamily="18" charset="0"/>
              </a:rPr>
              <a:t>одного</a:t>
            </a:r>
            <a:r>
              <a:rPr kumimoji="1" lang="en-US" sz="32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99FF"/>
                </a:solidFill>
                <a:cs typeface="Times New Roman" pitchFamily="18" charset="0"/>
              </a:rPr>
              <a:t>рабочего</a:t>
            </a:r>
            <a:r>
              <a:rPr kumimoji="1" lang="en-US" sz="32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99FF"/>
                </a:solidFill>
                <a:cs typeface="Times New Roman" pitchFamily="18" charset="0"/>
              </a:rPr>
              <a:t>дня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одной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рабочей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смены</a:t>
            </a:r>
            <a:r>
              <a:rPr kumimoji="1" lang="en-US" sz="3200" b="1" dirty="0" smtClean="0">
                <a:cs typeface="Times New Roman" pitchFamily="18" charset="0"/>
              </a:rPr>
              <a:t>) </a:t>
            </a:r>
            <a:r>
              <a:rPr kumimoji="1" lang="en-US" sz="3200" b="1" dirty="0" err="1" smtClean="0">
                <a:cs typeface="Times New Roman" pitchFamily="18" charset="0"/>
              </a:rPr>
              <a:t>воздействия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на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работника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вредн</a:t>
            </a:r>
            <a:r>
              <a:rPr kumimoji="1" lang="ru-RU" sz="3200" b="1" dirty="0" err="1" smtClean="0">
                <a:cs typeface="Times New Roman" pitchFamily="18" charset="0"/>
              </a:rPr>
              <a:t>ых</a:t>
            </a:r>
            <a:r>
              <a:rPr kumimoji="1" lang="en-US" sz="3200" b="1" dirty="0" smtClean="0">
                <a:cs typeface="Times New Roman" pitchFamily="18" charset="0"/>
              </a:rPr>
              <a:t>  и</a:t>
            </a:r>
            <a:r>
              <a:rPr kumimoji="1" lang="ru-RU" sz="3200" b="1" dirty="0" smtClean="0">
                <a:cs typeface="Times New Roman" pitchFamily="18" charset="0"/>
              </a:rPr>
              <a:t> (</a:t>
            </a:r>
            <a:r>
              <a:rPr kumimoji="1" lang="en-US" sz="3200" b="1" dirty="0" err="1" smtClean="0">
                <a:cs typeface="Times New Roman" pitchFamily="18" charset="0"/>
              </a:rPr>
              <a:t>или</a:t>
            </a:r>
            <a:r>
              <a:rPr kumimoji="1" lang="ru-RU" sz="3200" b="1" dirty="0" smtClean="0">
                <a:cs typeface="Times New Roman" pitchFamily="18" charset="0"/>
              </a:rPr>
              <a:t>)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опасных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факторов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рабочей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среды</a:t>
            </a:r>
            <a:r>
              <a:rPr kumimoji="1" lang="en-US" sz="3200" b="1" dirty="0" smtClean="0">
                <a:cs typeface="Times New Roman" pitchFamily="18" charset="0"/>
              </a:rPr>
              <a:t> и </a:t>
            </a:r>
            <a:r>
              <a:rPr kumimoji="1" lang="en-US" sz="3200" b="1" dirty="0" err="1" smtClean="0">
                <a:cs typeface="Times New Roman" pitchFamily="18" charset="0"/>
              </a:rPr>
              <a:t>трудового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процесса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интенсивность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которых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99FF"/>
                </a:solidFill>
                <a:cs typeface="Times New Roman" pitchFamily="18" charset="0"/>
              </a:rPr>
              <a:t>превышает</a:t>
            </a:r>
            <a:r>
              <a:rPr kumimoji="1" lang="en-US" sz="32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99FF"/>
                </a:solidFill>
                <a:cs typeface="Times New Roman" pitchFamily="18" charset="0"/>
              </a:rPr>
              <a:t>предельно</a:t>
            </a:r>
            <a:r>
              <a:rPr kumimoji="1" lang="en-US" sz="32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99FF"/>
                </a:solidFill>
                <a:cs typeface="Times New Roman" pitchFamily="18" charset="0"/>
              </a:rPr>
              <a:t>допустимые</a:t>
            </a:r>
            <a:r>
              <a:rPr kumimoji="1" lang="en-US" sz="3200" b="1" dirty="0" smtClean="0">
                <a:solidFill>
                  <a:srgbClr val="FF99FF"/>
                </a:solidFill>
                <a:cs typeface="Times New Roman" pitchFamily="18" charset="0"/>
              </a:rPr>
              <a:t> ПДК </a:t>
            </a:r>
            <a:r>
              <a:rPr kumimoji="1" lang="en-US" sz="3200" b="1" dirty="0" err="1" smtClean="0">
                <a:solidFill>
                  <a:srgbClr val="FF99FF"/>
                </a:solidFill>
                <a:cs typeface="Times New Roman" pitchFamily="18" charset="0"/>
              </a:rPr>
              <a:t>или</a:t>
            </a:r>
            <a:r>
              <a:rPr kumimoji="1" lang="en-US" sz="3200" b="1" dirty="0" smtClean="0">
                <a:solidFill>
                  <a:srgbClr val="FF99FF"/>
                </a:solidFill>
                <a:cs typeface="Times New Roman" pitchFamily="18" charset="0"/>
              </a:rPr>
              <a:t> ПДУ.</a:t>
            </a:r>
            <a:endParaRPr kumimoji="1" lang="ru-RU" sz="3200" b="1" dirty="0" smtClean="0">
              <a:solidFill>
                <a:srgbClr val="FF99FF"/>
              </a:solidFill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2" y="552757"/>
            <a:ext cx="79346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kumimoji="1" lang="en-US" sz="3200" b="1" dirty="0" smtClean="0">
                <a:cs typeface="Times New Roman" pitchFamily="18" charset="0"/>
              </a:rPr>
              <a:t>К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хроническим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профессиональным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заболеваниям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200" b="1" dirty="0" smtClean="0">
                <a:cs typeface="Times New Roman" pitchFamily="18" charset="0"/>
              </a:rPr>
              <a:t>(</a:t>
            </a:r>
            <a:r>
              <a:rPr kumimoji="1" lang="en-US" sz="3200" b="1" dirty="0" err="1" smtClean="0">
                <a:cs typeface="Times New Roman" pitchFamily="18" charset="0"/>
              </a:rPr>
              <a:t>отравлениям</a:t>
            </a:r>
            <a:r>
              <a:rPr kumimoji="1" lang="en-US" sz="3200" b="1" dirty="0" smtClean="0">
                <a:cs typeface="Times New Roman" pitchFamily="18" charset="0"/>
              </a:rPr>
              <a:t>) </a:t>
            </a:r>
            <a:r>
              <a:rPr kumimoji="1" lang="en-US" sz="3200" b="1" dirty="0" err="1" smtClean="0">
                <a:cs typeface="Times New Roman" pitchFamily="18" charset="0"/>
              </a:rPr>
              <a:t>относятся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болезни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которые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развиваются</a:t>
            </a:r>
            <a:r>
              <a:rPr kumimoji="1" lang="en-US" sz="3200" b="1" dirty="0" smtClean="0">
                <a:cs typeface="Times New Roman" pitchFamily="18" charset="0"/>
              </a:rPr>
              <a:t> в </a:t>
            </a:r>
            <a:r>
              <a:rPr kumimoji="1" lang="en-US" sz="3200" b="1" dirty="0" err="1" smtClean="0">
                <a:cs typeface="Times New Roman" pitchFamily="18" charset="0"/>
              </a:rPr>
              <a:t>результате</a:t>
            </a:r>
            <a:endParaRPr kumimoji="1" lang="ru-RU" sz="3200" b="1" dirty="0" smtClean="0">
              <a:cs typeface="Times New Roman" pitchFamily="18" charset="0"/>
            </a:endParaRP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длительного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воздействия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вредных</a:t>
            </a:r>
            <a:r>
              <a:rPr kumimoji="1" lang="en-US" sz="3200" b="1" dirty="0" smtClean="0">
                <a:cs typeface="Times New Roman" pitchFamily="18" charset="0"/>
              </a:rPr>
              <a:t> и</a:t>
            </a:r>
            <a:r>
              <a:rPr kumimoji="1" lang="ru-RU" sz="3200" b="1" dirty="0" smtClean="0">
                <a:cs typeface="Times New Roman" pitchFamily="18" charset="0"/>
              </a:rPr>
              <a:t> (</a:t>
            </a:r>
            <a:r>
              <a:rPr kumimoji="1" lang="en-US" sz="3200" b="1" dirty="0" err="1" smtClean="0">
                <a:cs typeface="Times New Roman" pitchFamily="18" charset="0"/>
              </a:rPr>
              <a:t>или</a:t>
            </a:r>
            <a:r>
              <a:rPr kumimoji="1" lang="ru-RU" sz="3200" b="1" dirty="0" smtClean="0">
                <a:cs typeface="Times New Roman" pitchFamily="18" charset="0"/>
              </a:rPr>
              <a:t>)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опасных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факторов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рабочей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среды</a:t>
            </a:r>
            <a:r>
              <a:rPr kumimoji="1" lang="en-US" sz="3200" b="1" dirty="0" smtClean="0">
                <a:cs typeface="Times New Roman" pitchFamily="18" charset="0"/>
              </a:rPr>
              <a:t> и </a:t>
            </a:r>
            <a:r>
              <a:rPr kumimoji="1" lang="en-US" sz="3200" b="1" dirty="0" err="1" smtClean="0">
                <a:cs typeface="Times New Roman" pitchFamily="18" charset="0"/>
              </a:rPr>
              <a:t>трудового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процесса</a:t>
            </a:r>
            <a:r>
              <a:rPr kumimoji="1" lang="ru-RU" sz="3200" b="1" dirty="0" smtClean="0">
                <a:cs typeface="Times New Roman" pitchFamily="18" charset="0"/>
              </a:rPr>
              <a:t> и 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kumimoji="1" lang="ru-RU" sz="3200" b="1" dirty="0" smtClean="0">
                <a:cs typeface="Times New Roman" pitchFamily="18" charset="0"/>
              </a:rPr>
              <a:t> приводят к временной или стойкой утрате трудоспособности.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57" y="557059"/>
            <a:ext cx="77674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 Согласно </a:t>
            </a:r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части 3 статьи 209 ТК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вредным</a:t>
            </a:r>
            <a:r>
              <a:rPr lang="ru-RU" sz="3200" b="1" dirty="0" smtClean="0">
                <a:cs typeface="Times New Roman" pitchFamily="18" charset="0"/>
              </a:rPr>
              <a:t> считается производственный фактор, воздействие которого на работника может привести к заболеванию, а 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опасным</a:t>
            </a:r>
            <a:r>
              <a:rPr lang="ru-RU" sz="3200" b="1" dirty="0" smtClean="0">
                <a:cs typeface="Times New Roman" pitchFamily="18" charset="0"/>
              </a:rPr>
              <a:t> — производственный фактор, воздействие которого может привести к  травме (ч. 4 ст. 209 ТК РФ). 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088284" cy="5749635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16" y="557324"/>
            <a:ext cx="83115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algn="just"/>
            <a:r>
              <a:rPr lang="ru-RU" sz="3200" b="1" dirty="0" smtClean="0">
                <a:cs typeface="Times New Roman" pitchFamily="18" charset="0"/>
              </a:rPr>
              <a:t>Число работающего населения в РФ – </a:t>
            </a:r>
          </a:p>
          <a:p>
            <a:pPr marL="355600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более 70 млн. человек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. </a:t>
            </a:r>
          </a:p>
          <a:p>
            <a:pPr marL="355600"/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У</a:t>
            </a:r>
            <a:r>
              <a:rPr lang="ru-RU" sz="3200" b="1" dirty="0" smtClean="0">
                <a:cs typeface="Times New Roman" pitchFamily="18" charset="0"/>
              </a:rPr>
              <a:t>дельный вес работающих в условиях, не отвечающих санитарно-гигиеническим нормам, в том числе вредные и опасные </a:t>
            </a:r>
          </a:p>
          <a:p>
            <a:pPr marL="355600"/>
            <a:r>
              <a:rPr lang="ru-RU" sz="3200" b="1" dirty="0" smtClean="0">
                <a:cs typeface="Times New Roman" pitchFamily="18" charset="0"/>
              </a:rPr>
              <a:t>условия труда – </a:t>
            </a:r>
            <a:r>
              <a:rPr lang="ru-RU" sz="4000" b="1" dirty="0" smtClean="0">
                <a:solidFill>
                  <a:srgbClr val="FFFF00"/>
                </a:solidFill>
                <a:cs typeface="Times New Roman" pitchFamily="18" charset="0"/>
              </a:rPr>
              <a:t>31,8% </a:t>
            </a:r>
          </a:p>
          <a:p>
            <a:pPr marL="355600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(22,75 млн. чел).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3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36" y="549375"/>
            <a:ext cx="7914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Вредные условия труда </a:t>
            </a:r>
            <a:r>
              <a:rPr lang="ru-RU" sz="3200" b="1" dirty="0" smtClean="0">
                <a:cs typeface="Times New Roman" pitchFamily="18" charset="0"/>
              </a:rPr>
              <a:t>оказывают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неблагоприятное действие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3200" b="1" dirty="0" smtClean="0">
                <a:cs typeface="Times New Roman" pitchFamily="18" charset="0"/>
              </a:rPr>
              <a:t> на организм работника и (или)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3200" b="1" dirty="0" smtClean="0">
                <a:cs typeface="Times New Roman" pitchFamily="18" charset="0"/>
              </a:rPr>
              <a:t> его потомство. </a:t>
            </a:r>
          </a:p>
          <a:p>
            <a:r>
              <a:rPr lang="ru-RU" sz="3200" b="1" dirty="0" smtClean="0">
                <a:cs typeface="Times New Roman" pitchFamily="18" charset="0"/>
              </a:rPr>
              <a:t>     Условно их разделяют на четыре степени вредности: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оптимальные (1-й класс);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допустимые (2-й класс);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вредные (3-й класс);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опасные (4-й класс).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48" y="556444"/>
            <a:ext cx="81017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    </a:t>
            </a:r>
            <a:r>
              <a:rPr lang="ru-RU" sz="3200" b="1" dirty="0" smtClean="0">
                <a:cs typeface="Times New Roman" pitchFamily="18" charset="0"/>
              </a:rPr>
              <a:t> </a:t>
            </a:r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Безопасные условия труда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- условия труда, при которых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воздействие на работающих вредных и (или) опасных производственных факторов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исключено</a:t>
            </a:r>
            <a:r>
              <a:rPr lang="ru-RU" sz="3200" b="1" dirty="0" smtClean="0">
                <a:cs typeface="Times New Roman" pitchFamily="18" charset="0"/>
              </a:rPr>
              <a:t> либо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уровни их воздействия </a:t>
            </a:r>
          </a:p>
          <a:p>
            <a:pPr>
              <a:buClr>
                <a:srgbClr val="D60093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не превышают установленных нормативов.</a:t>
            </a:r>
            <a:endParaRPr lang="ru-RU" sz="3200" b="1" dirty="0">
              <a:solidFill>
                <a:srgbClr val="FF99FF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20" y="548453"/>
            <a:ext cx="86327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200" b="1" dirty="0" smtClean="0">
                <a:cs typeface="Times New Roman" pitchFamily="18" charset="0"/>
              </a:rPr>
              <a:t> Диагноз хронического профессионального заболевания имеют </a:t>
            </a:r>
            <a:r>
              <a:rPr kumimoji="1"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право устанавливать</a:t>
            </a:r>
            <a:r>
              <a:rPr kumimoji="1"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ru-RU" sz="3200" b="1" dirty="0" smtClean="0">
                <a:cs typeface="Times New Roman" pitchFamily="18" charset="0"/>
              </a:rPr>
              <a:t>медицинские учреждения, оказывающие специализированную медицинскую помощь </a:t>
            </a:r>
            <a:r>
              <a:rPr kumimoji="1"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по профпатологии </a:t>
            </a:r>
            <a:r>
              <a:rPr kumimoji="1" lang="ru-RU" sz="3200" b="1" dirty="0" smtClean="0">
                <a:cs typeface="Times New Roman" pitchFamily="18" charset="0"/>
              </a:rPr>
              <a:t>и имеющие лицензию на экспертизу связи заболевания с профессией </a:t>
            </a:r>
          </a:p>
          <a:p>
            <a:pPr eaLnBrk="0" hangingPunct="0"/>
            <a:r>
              <a:rPr kumimoji="1" lang="ru-RU" sz="3200" b="1" dirty="0" smtClean="0">
                <a:cs typeface="Times New Roman" pitchFamily="18" charset="0"/>
              </a:rPr>
              <a:t>(центры профпатологии и другие медицинские организации профпатологического профиля </a:t>
            </a:r>
          </a:p>
          <a:p>
            <a:pPr eaLnBrk="0" hangingPunct="0"/>
            <a:r>
              <a:rPr kumimoji="1"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ст.  63  ФЗ от 21.11.2011г. № 323-ФЗ и </a:t>
            </a:r>
          </a:p>
          <a:p>
            <a:pPr eaLnBrk="0" hangingPunct="0"/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приказ МЗ РФ от 13.11.2012 г. № 911н)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716" y="963561"/>
            <a:ext cx="765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8594" y="737419"/>
            <a:ext cx="77871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ФЕДЕРАЛЬНЫЙ ЗАКОН РФ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Times New Roman" pitchFamily="18" charset="0"/>
              </a:rPr>
              <a:t>от 21 ноября 2011 г. № 323-ФЗ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«Об основах охраны здоровья граждан в Российской Федерации»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572" y="541696"/>
            <a:ext cx="866221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Статья 24 ФЗ № 323-ФЗ.</a:t>
            </a:r>
            <a:r>
              <a:rPr lang="ru-RU" sz="3200" b="1" dirty="0" smtClean="0"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Права работников, занятых на отдельных видах работ, на охрану здоровья</a:t>
            </a:r>
          </a:p>
          <a:p>
            <a:r>
              <a:rPr lang="ru-RU" sz="3200" b="1" dirty="0" smtClean="0">
                <a:cs typeface="Times New Roman" pitchFamily="18" charset="0"/>
              </a:rPr>
              <a:t>1.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В целях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охраны здоровья граждан,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сохранения способности к труду,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предупреждения и своевременного выявления профессиональных заболеваний работники, занятые на работах с вредными и (или) опасными производственными факторами … проходят обязательные медицинские осмотры.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041" y="533707"/>
            <a:ext cx="7737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2.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Перечень вредных </a:t>
            </a:r>
            <a:r>
              <a:rPr lang="ru-RU" sz="3200" b="1" dirty="0" smtClean="0">
                <a:cs typeface="Times New Roman" pitchFamily="18" charset="0"/>
              </a:rPr>
              <a:t>и (или) опасных производственных факторов и работ, при выполнении которых проводятся обязательные предварительные при поступлении на работу и периодические медицинские осмотры, </a:t>
            </a:r>
          </a:p>
          <a:p>
            <a:r>
              <a:rPr lang="ru-RU" sz="3200" b="1" dirty="0" smtClean="0">
                <a:cs typeface="Times New Roman" pitchFamily="18" charset="0"/>
              </a:rPr>
              <a:t>утверждается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уполномоченным федеральным органом исполнительной власти.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83" y="530942"/>
            <a:ext cx="78264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3. В случае выявления при проведении обязательных медицинских осмотров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медицинских противопоказаний </a:t>
            </a:r>
          </a:p>
          <a:p>
            <a:r>
              <a:rPr lang="ru-RU" sz="3200" b="1" dirty="0" smtClean="0">
                <a:cs typeface="Times New Roman" pitchFamily="18" charset="0"/>
              </a:rPr>
              <a:t>к осуществлению отдельных видов работ, перечень которых устанавливается уполномоченным федеральным органом исполнительной власти,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963" y="555830"/>
            <a:ext cx="802312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работник может быть признан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врачебной комиссией медицинской организации </a:t>
            </a:r>
            <a:r>
              <a:rPr lang="ru-RU" sz="3200" b="1" dirty="0" smtClean="0">
                <a:cs typeface="Times New Roman" pitchFamily="18" charset="0"/>
              </a:rPr>
              <a:t>на основании результатов экспертизы профессиональной пригодности временно или постоянно непригодным по состоянию здоровья к выполнению отдельных видов работ.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550606"/>
            <a:ext cx="78756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60093"/>
              </a:buClr>
              <a:buFont typeface="Wingdings" pitchFamily="2" charset="2"/>
              <a:buNone/>
            </a:pPr>
            <a:r>
              <a:rPr lang="ru-RU" sz="3200" b="1" dirty="0" smtClean="0">
                <a:cs typeface="Times New Roman" pitchFamily="18" charset="0"/>
              </a:rPr>
              <a:t> 4. В целях охраны здоровья граждан работодатели вправе вводить в штат должности медицинских работников и создавать подразделения: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кабинет врача,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здравпункт,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медицинский кабинет,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медицинскую часть и другие подразделения, оказывающие медицинскую помощь работникам организации.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29" y="551836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5. Работодатели обязаны обеспечивать условия для прохождения работниками медицинских осмотров и диспансеризации, а также беспрепятственно отпускать работников для их прохождения.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60" y="543147"/>
            <a:ext cx="818707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Вредные условия труда являются причиной развития  профессиональных заболеваний. </a:t>
            </a:r>
          </a:p>
          <a:p>
            <a:r>
              <a:rPr lang="ru-RU" sz="3200" b="1" dirty="0" smtClean="0">
                <a:cs typeface="Times New Roman" pitchFamily="18" charset="0"/>
              </a:rPr>
              <a:t>     В настоящее время по данным Центров профпатологии в РФ насчитывается около </a:t>
            </a:r>
          </a:p>
          <a:p>
            <a:r>
              <a:rPr lang="ru-RU" sz="4000" b="1" dirty="0" smtClean="0">
                <a:solidFill>
                  <a:srgbClr val="FFFF00"/>
                </a:solidFill>
                <a:cs typeface="Times New Roman" pitchFamily="18" charset="0"/>
              </a:rPr>
              <a:t>160 тыс. </a:t>
            </a:r>
            <a:r>
              <a:rPr lang="ru-RU" sz="3200" b="1" dirty="0" smtClean="0">
                <a:cs typeface="Times New Roman" pitchFamily="18" charset="0"/>
              </a:rPr>
              <a:t>работников, страдающих различными формами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профзаболеваний. </a:t>
            </a:r>
          </a:p>
          <a:p>
            <a:r>
              <a:rPr lang="ru-RU" sz="3200" b="1" dirty="0" smtClean="0">
                <a:cs typeface="Times New Roman" pitchFamily="18" charset="0"/>
              </a:rPr>
              <a:t>     При этом численность заболевших на производстве ежегодно увеличивается </a:t>
            </a:r>
          </a:p>
          <a:p>
            <a:r>
              <a:rPr lang="ru-RU" sz="4000" b="1" dirty="0" smtClean="0">
                <a:solidFill>
                  <a:srgbClr val="FFFF00"/>
                </a:solidFill>
                <a:cs typeface="Times New Roman" pitchFamily="18" charset="0"/>
              </a:rPr>
              <a:t>на 7-8 тыс. человек</a:t>
            </a:r>
            <a:r>
              <a:rPr lang="ru-RU" sz="3200" b="1" dirty="0" smtClean="0">
                <a:cs typeface="Times New Roman" pitchFamily="18" charset="0"/>
              </a:rPr>
              <a:t>.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964" y="555781"/>
            <a:ext cx="865238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Статья 27 323-ФЗ 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Обязанности граждан в сфере охраны здоровья</a:t>
            </a:r>
          </a:p>
          <a:p>
            <a:pPr>
              <a:buClr>
                <a:schemeClr val="tx1"/>
              </a:buClr>
            </a:pPr>
            <a:r>
              <a:rPr lang="en-US" sz="3600" b="1" dirty="0" smtClean="0">
                <a:cs typeface="Times New Roman" pitchFamily="18" charset="0"/>
              </a:rPr>
              <a:t>1</a:t>
            </a:r>
            <a:r>
              <a:rPr lang="ru-RU" sz="3600" b="1" dirty="0" smtClean="0">
                <a:cs typeface="Times New Roman" pitchFamily="18" charset="0"/>
              </a:rPr>
              <a:t>. </a:t>
            </a:r>
            <a:r>
              <a:rPr lang="ru-RU" sz="2800" b="1" dirty="0">
                <a:cs typeface="Times New Roman" pitchFamily="18" charset="0"/>
              </a:rPr>
              <a:t>Граждане </a:t>
            </a:r>
            <a:r>
              <a:rPr lang="ru-RU" sz="2800" b="1" dirty="0" smtClean="0">
                <a:cs typeface="Times New Roman" pitchFamily="18" charset="0"/>
              </a:rPr>
              <a:t>обязаны заботиться о сохранении своего здоровья.</a:t>
            </a:r>
          </a:p>
          <a:p>
            <a:r>
              <a:rPr lang="ru-RU" sz="3600" b="1" dirty="0" smtClean="0">
                <a:cs typeface="Times New Roman" pitchFamily="18" charset="0"/>
              </a:rPr>
              <a:t>2. </a:t>
            </a:r>
            <a:r>
              <a:rPr lang="ru-RU" sz="2800" b="1" dirty="0" smtClean="0">
                <a:cs typeface="Times New Roman" pitchFamily="18" charset="0"/>
              </a:rPr>
              <a:t>Граждане в случаях, предусмотренных законодательством РФ, обязаны проходить мед. осмотры, а граждане, страдающие заболеваниями, представляющими опасность для окружающих, в случаях, предусмотренных законодательством РФ, обязаны проходить мед. обследование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516" y="552551"/>
            <a:ext cx="80437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Times New Roman" pitchFamily="18" charset="0"/>
              </a:rPr>
              <a:t>и лечение, а также заниматься профилактикой этих заболеваний,</a:t>
            </a:r>
          </a:p>
          <a:p>
            <a:r>
              <a:rPr lang="ru-RU" sz="3200" b="1" dirty="0" smtClean="0">
                <a:cs typeface="Times New Roman" pitchFamily="18" charset="0"/>
              </a:rPr>
              <a:t>а граждане, страдающие заболеваниями, представляющими опасность для окружающих, в случаях, предусмотренных законодательством РФ, обязаны проходить медицинское </a:t>
            </a:r>
          </a:p>
          <a:p>
            <a:r>
              <a:rPr lang="ru-RU" sz="3200" b="1" dirty="0" smtClean="0">
                <a:cs typeface="Times New Roman" pitchFamily="18" charset="0"/>
              </a:rPr>
              <a:t>обследование и лечение, а также заниматься профилактикой этих заболеваний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  <a:endParaRPr lang="ru-RU" dirty="0" smtClean="0"/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655" y="555994"/>
            <a:ext cx="7787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Статья 46 ФЗ № 323-ФЗ. </a:t>
            </a:r>
          </a:p>
          <a:p>
            <a:pPr marL="457200" indent="-457200" algn="ctr"/>
            <a:r>
              <a:rPr lang="ru-RU" sz="3600" b="1" u="sng" dirty="0" smtClean="0">
                <a:solidFill>
                  <a:srgbClr val="FF99FF"/>
                </a:solidFill>
                <a:cs typeface="Times New Roman" pitchFamily="18" charset="0"/>
              </a:rPr>
              <a:t>Медицинские осмотры, диспансеризация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ru-RU" sz="3600" b="1" dirty="0" smtClean="0">
                <a:cs typeface="Times New Roman" pitchFamily="18" charset="0"/>
              </a:rPr>
              <a:t>1. </a:t>
            </a:r>
            <a:r>
              <a:rPr lang="ru-RU" sz="3200" b="1" dirty="0" smtClean="0">
                <a:cs typeface="Times New Roman" pitchFamily="18" charset="0"/>
              </a:rPr>
              <a:t>Медицинский осмотр представляет собой комплекс медицинских вмешательств, направленных на выявление у лица  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патологических состояний, 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заболеваний и 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факторов риска их развития. 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42" y="534015"/>
            <a:ext cx="84655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2. </a:t>
            </a:r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Видами медицинских осмотров являются:</a:t>
            </a:r>
          </a:p>
          <a:p>
            <a:r>
              <a:rPr lang="ru-RU" sz="3200" b="1" dirty="0" smtClean="0">
                <a:cs typeface="Times New Roman" pitchFamily="18" charset="0"/>
              </a:rPr>
              <a:t>1</a:t>
            </a:r>
            <a:r>
              <a:rPr lang="ru-RU" sz="3600" b="1" dirty="0" smtClean="0">
                <a:cs typeface="Times New Roman" pitchFamily="18" charset="0"/>
              </a:rPr>
              <a:t>.  </a:t>
            </a:r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>Профилактический </a:t>
            </a:r>
            <a:r>
              <a:rPr lang="ru-RU" sz="2800" b="1" dirty="0" smtClean="0">
                <a:cs typeface="Times New Roman" pitchFamily="18" charset="0"/>
              </a:rPr>
              <a:t>- медицинский осмотр, проводимый </a:t>
            </a:r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>с </a:t>
            </a:r>
            <a:r>
              <a:rPr lang="ru-RU" sz="3200" b="1" u="sng" dirty="0" smtClean="0">
                <a:solidFill>
                  <a:srgbClr val="FFC000"/>
                </a:solidFill>
                <a:cs typeface="Times New Roman" pitchFamily="18" charset="0"/>
              </a:rPr>
              <a:t>целью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раннего (своевременного) выявления заболеваний,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факторов риска их развития,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немедицинского потребления наркотических средств и психотропных веществ,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формирования групп состояния здоровья и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выработки рекомендаций для пациентов</a:t>
            </a:r>
            <a:r>
              <a:rPr lang="ru-RU" sz="3200" b="1" dirty="0" smtClean="0">
                <a:cs typeface="Times New Roman" pitchFamily="18" charset="0"/>
              </a:rPr>
              <a:t>;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461" y="565662"/>
            <a:ext cx="80722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Приказ Министерства здравоохранения Российской Федерации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от 6 декабря 2012 г. N 1011н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"Об утверждении Порядка проведения профилактического медицинского осмотра"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Зарегистрирован в Минюсте РФ 29 декабря 2012 г. N 26511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Вступил в силу: 3 февраля 2013 г.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49" y="554294"/>
            <a:ext cx="77871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2. 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предварительный </a:t>
            </a:r>
            <a:r>
              <a:rPr lang="ru-RU" sz="3200" b="1" dirty="0" smtClean="0">
                <a:cs typeface="Times New Roman" pitchFamily="18" charset="0"/>
              </a:rPr>
              <a:t>– медицинский осмотр, проводимый при поступлении на работу или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учебу</a:t>
            </a: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в целях: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определения соответствия состояния здоровья работника поручаемой ему работе,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соответствия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учащегося</a:t>
            </a:r>
            <a:r>
              <a:rPr lang="ru-RU" sz="3200" b="1" dirty="0" smtClean="0">
                <a:cs typeface="Times New Roman" pitchFamily="18" charset="0"/>
              </a:rPr>
              <a:t> требованиям к обучению;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426" y="658761"/>
            <a:ext cx="78264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Приказ Министерства здравоохранения РФ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от 21 декабря 2012 г. № 1346н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“О Порядке прохождения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несовершеннолетними</a:t>
            </a:r>
            <a:r>
              <a:rPr lang="ru-RU" sz="3200" b="1" dirty="0" smtClean="0">
                <a:cs typeface="Times New Roman" pitchFamily="18" charset="0"/>
              </a:rPr>
              <a:t> медицинских осмотров, в том числе при поступлении в образовательные учреждения и в период обучения в них”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833" y="549992"/>
            <a:ext cx="836725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Постановление Правительства РФ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от 14.08.2013 N 697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"Об утверждении перечня специальностей и направлений подготовки, при приеме на обучение по которым поступающие проходят обязательные предварительные медицинские осмотры (обследования) в порядке, установленном при заключении трудового договора или служебного контракта по соответствующей должности или специальности»</a:t>
            </a:r>
          </a:p>
          <a:p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Начало действия документа - 01.09.2013 г.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56" y="540468"/>
            <a:ext cx="85912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3600" b="1" dirty="0" smtClean="0">
                <a:cs typeface="Times New Roman" pitchFamily="18" charset="0"/>
              </a:rPr>
              <a:t>3</a:t>
            </a:r>
            <a:r>
              <a:rPr lang="ru-RU" sz="3200" b="1" dirty="0" smtClean="0"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периодический</a:t>
            </a:r>
            <a:r>
              <a:rPr lang="ru-RU" sz="3200" b="1" dirty="0" smtClean="0">
                <a:cs typeface="Times New Roman" pitchFamily="18" charset="0"/>
              </a:rPr>
              <a:t> – медицинский осмотр,</a:t>
            </a:r>
          </a:p>
          <a:p>
            <a:pPr marL="457200" indent="-457200"/>
            <a:r>
              <a:rPr lang="ru-RU" sz="3200" b="1" dirty="0" smtClean="0">
                <a:cs typeface="Times New Roman" pitchFamily="18" charset="0"/>
              </a:rPr>
              <a:t>проводимый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в целях: 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динамического наблюдения за состоянием здоровья работников,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учащихся,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своевременного выявления начальных форм профессиональных заболеваний, 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ранних признаков воздействия вредных и (или) опасных производственных факторов рабочей среды и трудового, учебного процесса на состояние здоровья работников,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 учащихся</a:t>
            </a:r>
            <a:r>
              <a:rPr lang="ru-RU" sz="2800" b="1" dirty="0" smtClean="0">
                <a:cs typeface="Times New Roman" pitchFamily="18" charset="0"/>
              </a:rPr>
              <a:t>,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258" y="540774"/>
            <a:ext cx="778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135" y="540774"/>
            <a:ext cx="81902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формирования групп риска развития профессиональных заболеваний,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выявления медицинских противопоказаний к осуществлению отдельных видов работ, продолжению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учебы.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340" y="712381"/>
            <a:ext cx="766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http://www.trudcontrol.ru/files/editor/images/avatars/%D0%A1%D1%82%D0%B0%D1%82%D0%B8%D1%81%D1%82%D0%B8%D0%BA%D0%B0/%D0%A1%D1%82%D0%B0%D1%82%D0%B8%D1%81%D1%82%D0%B8%D0%BA%D0%B0(5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633" y="571480"/>
            <a:ext cx="831895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62" y="550914"/>
            <a:ext cx="8209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4. </a:t>
            </a:r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предсменные,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предрейсовые </a:t>
            </a:r>
            <a:r>
              <a:rPr lang="ru-RU" sz="3200" b="1" dirty="0" smtClean="0">
                <a:cs typeface="Times New Roman" pitchFamily="18" charset="0"/>
              </a:rPr>
              <a:t>медицинские осмотры, проводимые перед началом рабочего дня (смены, рейса) в целях: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2800" b="1" dirty="0" smtClean="0">
                <a:cs typeface="Times New Roman" pitchFamily="18" charset="0"/>
              </a:rPr>
              <a:t>выявления признаков воздействия вредных и (или) опасных производственных факторов,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состояний и заболеваний, препятствующих выполнению трудовых обязанностей, в том числе 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алкогольного,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наркотического или иного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токсического опьянения и остаточных явлений такого опьянения;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86" y="550914"/>
            <a:ext cx="778714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5. </a:t>
            </a:r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послесменные,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послерейсовые </a:t>
            </a:r>
            <a:r>
              <a:rPr lang="ru-RU" sz="3200" b="1" dirty="0" smtClean="0">
                <a:cs typeface="Times New Roman" pitchFamily="18" charset="0"/>
              </a:rPr>
              <a:t>медицинские осмотры, проводимые по окончании рабочего дня (смены, рейса) </a:t>
            </a:r>
          </a:p>
          <a:p>
            <a:r>
              <a:rPr lang="ru-RU" sz="3200" b="1" dirty="0" smtClean="0">
                <a:cs typeface="Times New Roman" pitchFamily="18" charset="0"/>
              </a:rPr>
              <a:t>в целях: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2800" b="1" dirty="0" smtClean="0">
                <a:cs typeface="Times New Roman" pitchFamily="18" charset="0"/>
              </a:rPr>
              <a:t>выявления признаков воздействия вредных и (или) опасных производственных факторов рабочей среды и трудового процесса на состояние здоровья работников,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острого профессионального заболевания или отравления,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признаков алкогольного,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наркотического или иного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800" b="1" dirty="0" smtClean="0">
                <a:cs typeface="Times New Roman" pitchFamily="18" charset="0"/>
              </a:rPr>
              <a:t> токсического опьянения.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706" y="570271"/>
            <a:ext cx="794446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Приказ Минздрава России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от 15.12.2014 N 835н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«Об утверждении Порядка проведения предсменных, предрейсовых, послесменных, послерейсовых медицинских осмотров»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Зарегистрирован в Минюсте России 16.04.2015 N 36866.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Начало действия документа 01.05.2015.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92" y="555830"/>
            <a:ext cx="797396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 6. </a:t>
            </a:r>
            <a:r>
              <a:rPr lang="ru-RU" sz="3200" b="1" dirty="0" smtClean="0">
                <a:cs typeface="Times New Roman" pitchFamily="18" charset="0"/>
              </a:rPr>
              <a:t>В случаях, предусмотренных законодательством РФ, в отношении отдельных категорий граждан могут проводиться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углубленные медицинские осмотры (УМО)</a:t>
            </a:r>
            <a:r>
              <a:rPr lang="ru-RU" sz="3200" b="1" dirty="0" smtClean="0">
                <a:cs typeface="Times New Roman" pitchFamily="18" charset="0"/>
              </a:rPr>
              <a:t>, представляющие собой периодические медицинские осмотры с расширенным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перечнем участвующих в них врачей-специалистов и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методов обследования. 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574" y="550604"/>
            <a:ext cx="82031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Обязательные медицинские осмотры нельзя рассматривать в отрыве от экспертизы профпригодности, это единое целое.</a:t>
            </a:r>
          </a:p>
          <a:p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Основанием для проведения экспертизы профпригодности </a:t>
            </a:r>
            <a:r>
              <a:rPr lang="ru-RU" sz="3200" b="1" dirty="0" smtClean="0">
                <a:cs typeface="Times New Roman" pitchFamily="18" charset="0"/>
              </a:rPr>
              <a:t>является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направление</a:t>
            </a:r>
            <a:r>
              <a:rPr lang="ru-RU" sz="3200" b="1" dirty="0" smtClean="0">
                <a:cs typeface="Times New Roman" pitchFamily="18" charset="0"/>
              </a:rPr>
              <a:t> работодателя, оформленное в соответствии с требованиями, установленными регламентом проведения предварительных и периодических медицинских осмотров.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83" y="551220"/>
            <a:ext cx="81214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В случае необходимости получения дополнительной информации необходимой для проведения экспертизы профпригодности по решению комиссии работнику может быть рекомендовано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дополнительное обследование</a:t>
            </a:r>
            <a:r>
              <a:rPr lang="ru-RU" sz="3200" b="1" dirty="0" smtClean="0">
                <a:cs typeface="Times New Roman" pitchFamily="18" charset="0"/>
              </a:rPr>
              <a:t>.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751" y="550605"/>
            <a:ext cx="78953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В случае дополнительного обследования врачебной комиссией выносится решение –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«заключение не дано». </a:t>
            </a:r>
          </a:p>
          <a:p>
            <a:r>
              <a:rPr lang="ru-RU" sz="3200" b="1" dirty="0" smtClean="0">
                <a:cs typeface="Times New Roman" pitchFamily="18" charset="0"/>
              </a:rPr>
              <a:t>     После получения результатов дополнительного обследования работник </a:t>
            </a:r>
          </a:p>
          <a:p>
            <a:r>
              <a:rPr lang="ru-RU" sz="3200" b="1" dirty="0" smtClean="0">
                <a:cs typeface="Times New Roman" pitchFamily="18" charset="0"/>
              </a:rPr>
              <a:t>по направлению работодателя проходит предварительный (периодический, в том числе внеочередной) медицинский осмотр.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1" y="550914"/>
            <a:ext cx="787563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Ст. 65 ФЗ № 323-ФЗ. </a:t>
            </a:r>
          </a:p>
          <a:p>
            <a:pPr algn="ctr"/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Медицинское освидетельствование</a:t>
            </a:r>
          </a:p>
          <a:p>
            <a:r>
              <a:rPr lang="ru-RU" sz="3600" b="1" dirty="0" smtClean="0">
                <a:cs typeface="Times New Roman" pitchFamily="18" charset="0"/>
              </a:rPr>
              <a:t>     1). </a:t>
            </a:r>
            <a:r>
              <a:rPr lang="ru-RU" sz="3200" b="1" dirty="0" smtClean="0">
                <a:cs typeface="Times New Roman" pitchFamily="18" charset="0"/>
              </a:rPr>
              <a:t>Медицинское освидетельствование лица представляет собой совокупность методов медицинского осмотра и медицинских исследований, направленных на подтверждение такого состояния здоровья человека, которое влечет за собой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наступление юридически значимых последствий.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83" y="577952"/>
            <a:ext cx="844225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2).</a:t>
            </a:r>
            <a:r>
              <a:rPr lang="ru-RU" sz="3200" b="1" dirty="0" smtClean="0">
                <a:cs typeface="Times New Roman" pitchFamily="18" charset="0"/>
              </a:rPr>
              <a:t> 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Видами медицинского освидетельствования являются: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200" b="1" dirty="0" smtClean="0">
                <a:cs typeface="Times New Roman" pitchFamily="18" charset="0"/>
              </a:rPr>
              <a:t> освидетельствование на состояние 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опьянения</a:t>
            </a:r>
            <a:r>
              <a:rPr lang="ru-RU" sz="3200" b="1" dirty="0" smtClean="0">
                <a:cs typeface="Times New Roman" pitchFamily="18" charset="0"/>
              </a:rPr>
              <a:t> (алкогольного, наркотического или иного токсического);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200" b="1" dirty="0" smtClean="0"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психиатрическое</a:t>
            </a:r>
            <a:r>
              <a:rPr lang="ru-RU" sz="3200" b="1" dirty="0" smtClean="0">
                <a:cs typeface="Times New Roman" pitchFamily="18" charset="0"/>
              </a:rPr>
              <a:t> освидетельствование;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200" b="1" dirty="0" smtClean="0">
                <a:cs typeface="Times New Roman" pitchFamily="18" charset="0"/>
              </a:rPr>
              <a:t> освидетельствование на наличие медицинских противопоказаний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к управлению транспортным средством;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916" y="373626"/>
            <a:ext cx="76494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200" b="1" dirty="0" smtClean="0">
                <a:cs typeface="Times New Roman" pitchFamily="18" charset="0"/>
              </a:rPr>
              <a:t> освидетельствование на наличие медицинских противопоказаний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к владению оружием</a:t>
            </a:r>
            <a:r>
              <a:rPr lang="ru-RU" sz="3200" b="1" dirty="0" smtClean="0">
                <a:cs typeface="Times New Roman" pitchFamily="18" charset="0"/>
              </a:rPr>
              <a:t>;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200" b="1" dirty="0" smtClean="0">
                <a:cs typeface="Times New Roman" pitchFamily="18" charset="0"/>
              </a:rPr>
              <a:t> иные виды медицинского освидетельствования, установленные законодательством РФ.</a:t>
            </a:r>
          </a:p>
          <a:p>
            <a:r>
              <a:rPr lang="ru-RU" sz="3200" b="1" dirty="0" smtClean="0">
                <a:cs typeface="Times New Roman" pitchFamily="18" charset="0"/>
              </a:rPr>
              <a:t>3). Финансовое обеспечение медицинского освидетельствования осуществляется в соответствии с законодательством РФ.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51" y="544919"/>
            <a:ext cx="87399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В соответствии с приказом МЗ и СР РФ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от 5 ноября 2008 года № 622 </a:t>
            </a:r>
          </a:p>
          <a:p>
            <a:r>
              <a:rPr lang="ru-RU" sz="3600" b="1" dirty="0" smtClean="0">
                <a:cs typeface="Times New Roman" pitchFamily="18" charset="0"/>
              </a:rPr>
              <a:t>при Экспертном совете в сфере здравоохранения  Минздравсоцразвития России была создана постоянно действующая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рабочая группа по профпатологии</a:t>
            </a:r>
            <a:endParaRPr lang="ru-RU" sz="36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742" y="599768"/>
            <a:ext cx="77281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Трудовой кодекс Российской Федерации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Times New Roman" pitchFamily="18" charset="0"/>
              </a:rPr>
              <a:t>от 30 декабря 2001 г. N 197-ФЗ</a:t>
            </a:r>
            <a:r>
              <a:rPr lang="ru-RU" sz="3600" b="1" dirty="0" smtClean="0">
                <a:cs typeface="Times New Roman" pitchFamily="18" charset="0"/>
              </a:rPr>
              <a:t/>
            </a:r>
            <a:br>
              <a:rPr lang="ru-RU" sz="3600" b="1" dirty="0" smtClean="0">
                <a:cs typeface="Times New Roman" pitchFamily="18" charset="0"/>
              </a:rPr>
            </a:br>
            <a:r>
              <a:rPr lang="ru-RU" sz="3600" b="1" dirty="0" smtClean="0">
                <a:cs typeface="Times New Roman" pitchFamily="18" charset="0"/>
              </a:rPr>
              <a:t>Изменения</a:t>
            </a:r>
          </a:p>
          <a:p>
            <a:pPr algn="ctr"/>
            <a:r>
              <a:rPr lang="ru-RU" sz="3600" b="1" dirty="0" smtClean="0">
                <a:cs typeface="Times New Roman" pitchFamily="18" charset="0"/>
              </a:rPr>
              <a:t>Федеральным законом </a:t>
            </a:r>
          </a:p>
          <a:p>
            <a:pPr algn="ctr"/>
            <a:r>
              <a:rPr lang="ru-RU" sz="3600" b="1" dirty="0" smtClean="0">
                <a:cs typeface="Times New Roman" pitchFamily="18" charset="0"/>
              </a:rPr>
              <a:t>от 28.12.2013 N 421-ФЗ.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749" y="520995"/>
            <a:ext cx="78468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kumimoji="1"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Ст.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213</a:t>
            </a:r>
            <a:r>
              <a:rPr kumimoji="1"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ТК РФ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endParaRPr kumimoji="1" lang="ru-RU" sz="36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ctr" eaLnBrk="0" hangingPunct="0"/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Медицинские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осмотры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некоторых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категорий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работников</a:t>
            </a:r>
            <a:endParaRPr kumimoji="1" lang="en-US" sz="36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eaLnBrk="0" hangingPunct="0"/>
            <a:r>
              <a:rPr kumimoji="1" lang="ru-RU" sz="3200" b="1" dirty="0" smtClean="0">
                <a:cs typeface="Times New Roman" pitchFamily="18" charset="0"/>
              </a:rPr>
              <a:t>     </a:t>
            </a:r>
            <a:r>
              <a:rPr kumimoji="1" lang="en-US" sz="3200" b="1" dirty="0" err="1" smtClean="0">
                <a:cs typeface="Times New Roman" pitchFamily="18" charset="0"/>
              </a:rPr>
              <a:t>Работники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занятые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endParaRPr kumimoji="1" lang="ru-RU" sz="3200" b="1" dirty="0" smtClean="0">
              <a:cs typeface="Times New Roman" pitchFamily="18" charset="0"/>
            </a:endParaRP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на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тяжелых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работах</a:t>
            </a:r>
            <a:r>
              <a:rPr kumimoji="1" lang="en-US" sz="3200" b="1" dirty="0" smtClean="0">
                <a:cs typeface="Times New Roman" pitchFamily="18" charset="0"/>
              </a:rPr>
              <a:t> и </a:t>
            </a:r>
            <a:endParaRPr kumimoji="1" lang="ru-RU" sz="3200" b="1" dirty="0" smtClean="0">
              <a:cs typeface="Times New Roman" pitchFamily="18" charset="0"/>
            </a:endParaRP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на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работах</a:t>
            </a:r>
            <a:r>
              <a:rPr kumimoji="1" lang="en-US" sz="3200" b="1" dirty="0" smtClean="0">
                <a:cs typeface="Times New Roman" pitchFamily="18" charset="0"/>
              </a:rPr>
              <a:t> с </a:t>
            </a:r>
            <a:r>
              <a:rPr kumimoji="1" lang="en-US" sz="3200" b="1" dirty="0" err="1" smtClean="0">
                <a:cs typeface="Times New Roman" pitchFamily="18" charset="0"/>
              </a:rPr>
              <a:t>вредными</a:t>
            </a:r>
            <a:r>
              <a:rPr kumimoji="1" lang="en-US" sz="3200" b="1" dirty="0" smtClean="0">
                <a:cs typeface="Times New Roman" pitchFamily="18" charset="0"/>
              </a:rPr>
              <a:t> и (</a:t>
            </a:r>
            <a:r>
              <a:rPr kumimoji="1" lang="en-US" sz="3200" b="1" dirty="0" err="1" smtClean="0">
                <a:cs typeface="Times New Roman" pitchFamily="18" charset="0"/>
              </a:rPr>
              <a:t>или</a:t>
            </a:r>
            <a:r>
              <a:rPr kumimoji="1" lang="en-US" sz="3200" b="1" dirty="0" smtClean="0">
                <a:cs typeface="Times New Roman" pitchFamily="18" charset="0"/>
              </a:rPr>
              <a:t>) </a:t>
            </a:r>
            <a:r>
              <a:rPr kumimoji="1" lang="en-US" sz="3200" b="1" dirty="0" err="1" smtClean="0">
                <a:cs typeface="Times New Roman" pitchFamily="18" charset="0"/>
              </a:rPr>
              <a:t>опасными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условиями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труда</a:t>
            </a:r>
            <a:r>
              <a:rPr kumimoji="1" lang="en-US" sz="3200" b="1" dirty="0" smtClean="0">
                <a:cs typeface="Times New Roman" pitchFamily="18" charset="0"/>
              </a:rPr>
              <a:t> (в </a:t>
            </a:r>
            <a:r>
              <a:rPr kumimoji="1" lang="en-US" sz="3200" b="1" dirty="0" err="1" smtClean="0">
                <a:cs typeface="Times New Roman" pitchFamily="18" charset="0"/>
              </a:rPr>
              <a:t>том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числе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на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подземных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работах</a:t>
            </a:r>
            <a:r>
              <a:rPr kumimoji="1" lang="en-US" sz="3200" b="1" dirty="0" smtClean="0">
                <a:cs typeface="Times New Roman" pitchFamily="18" charset="0"/>
              </a:rPr>
              <a:t>, а </a:t>
            </a:r>
            <a:r>
              <a:rPr kumimoji="1" lang="en-US" sz="3200" b="1" dirty="0" err="1" smtClean="0">
                <a:cs typeface="Times New Roman" pitchFamily="18" charset="0"/>
              </a:rPr>
              <a:t>также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endParaRPr kumimoji="1" lang="ru-RU" sz="3200" b="1" dirty="0" smtClean="0">
              <a:cs typeface="Times New Roman" pitchFamily="18" charset="0"/>
            </a:endParaRP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на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работах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связанных</a:t>
            </a:r>
            <a:r>
              <a:rPr kumimoji="1" lang="en-US" sz="3200" b="1" dirty="0" smtClean="0">
                <a:cs typeface="Times New Roman" pitchFamily="18" charset="0"/>
              </a:rPr>
              <a:t> с </a:t>
            </a:r>
            <a:r>
              <a:rPr kumimoji="1" lang="en-US" sz="3200" b="1" dirty="0" err="1" smtClean="0">
                <a:cs typeface="Times New Roman" pitchFamily="18" charset="0"/>
              </a:rPr>
              <a:t>движением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транспорта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endParaRPr kumimoji="1" lang="ru-RU" sz="3200" b="1" u="sng" dirty="0" smtClean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688" y="903767"/>
            <a:ext cx="820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7650" y="552450"/>
            <a:ext cx="8382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sz="3200" b="1" dirty="0" err="1">
                <a:cs typeface="Times New Roman" pitchFamily="18" charset="0"/>
              </a:rPr>
              <a:t>проходят</a:t>
            </a:r>
            <a:r>
              <a:rPr kumimoji="1" lang="en-US" sz="3200" b="1" dirty="0">
                <a:cs typeface="Times New Roman" pitchFamily="18" charset="0"/>
              </a:rPr>
              <a:t> </a:t>
            </a:r>
            <a:r>
              <a:rPr kumimoji="1" lang="en-US" sz="3200" b="1" dirty="0" err="1">
                <a:cs typeface="Times New Roman" pitchFamily="18" charset="0"/>
              </a:rPr>
              <a:t>обязательные</a:t>
            </a:r>
            <a:r>
              <a:rPr kumimoji="1" lang="en-US" sz="3200" b="1" dirty="0">
                <a:cs typeface="Times New Roman" pitchFamily="18" charset="0"/>
              </a:rPr>
              <a:t> </a:t>
            </a:r>
            <a:r>
              <a:rPr kumimoji="1" lang="en-US" sz="3200" b="1" dirty="0" err="1">
                <a:cs typeface="Times New Roman" pitchFamily="18" charset="0"/>
              </a:rPr>
              <a:t>предварительные</a:t>
            </a:r>
            <a:r>
              <a:rPr kumimoji="1" lang="en-US" sz="3200" b="1" dirty="0">
                <a:cs typeface="Times New Roman" pitchFamily="18" charset="0"/>
              </a:rPr>
              <a:t> и </a:t>
            </a:r>
            <a:r>
              <a:rPr kumimoji="1" lang="en-US" sz="3200" b="1" dirty="0" err="1">
                <a:cs typeface="Times New Roman" pitchFamily="18" charset="0"/>
              </a:rPr>
              <a:t>периодические</a:t>
            </a:r>
            <a:r>
              <a:rPr kumimoji="1" lang="en-US" sz="3200" b="1" dirty="0">
                <a:cs typeface="Times New Roman" pitchFamily="18" charset="0"/>
              </a:rPr>
              <a:t> (</a:t>
            </a:r>
            <a:r>
              <a:rPr kumimoji="1" lang="en-US" sz="3200" b="1" dirty="0" err="1">
                <a:cs typeface="Times New Roman" pitchFamily="18" charset="0"/>
              </a:rPr>
              <a:t>для</a:t>
            </a:r>
            <a:r>
              <a:rPr kumimoji="1" lang="en-US" sz="3200" b="1" dirty="0">
                <a:cs typeface="Times New Roman" pitchFamily="18" charset="0"/>
              </a:rPr>
              <a:t> </a:t>
            </a:r>
            <a:r>
              <a:rPr kumimoji="1" lang="en-US" sz="3200" b="1" dirty="0" err="1">
                <a:cs typeface="Times New Roman" pitchFamily="18" charset="0"/>
              </a:rPr>
              <a:t>лиц</a:t>
            </a:r>
            <a:r>
              <a:rPr kumimoji="1" lang="en-US" sz="3200" b="1" dirty="0">
                <a:cs typeface="Times New Roman" pitchFamily="18" charset="0"/>
              </a:rPr>
              <a:t> в </a:t>
            </a:r>
            <a:r>
              <a:rPr kumimoji="1" lang="en-US" sz="3200" b="1" dirty="0" err="1">
                <a:cs typeface="Times New Roman" pitchFamily="18" charset="0"/>
              </a:rPr>
              <a:t>возрасте</a:t>
            </a:r>
            <a:r>
              <a:rPr kumimoji="1" lang="en-US" sz="3200" b="1" dirty="0">
                <a:cs typeface="Times New Roman" pitchFamily="18" charset="0"/>
              </a:rPr>
              <a:t> </a:t>
            </a:r>
            <a:r>
              <a:rPr kumimoji="1" lang="en-US" sz="3200" b="1" dirty="0" err="1">
                <a:solidFill>
                  <a:srgbClr val="FFFF00"/>
                </a:solidFill>
                <a:cs typeface="Times New Roman" pitchFamily="18" charset="0"/>
              </a:rPr>
              <a:t>до</a:t>
            </a:r>
            <a:r>
              <a:rPr kumimoji="1" lang="en-US" sz="3200" b="1" dirty="0">
                <a:solidFill>
                  <a:srgbClr val="FFFF00"/>
                </a:solidFill>
                <a:cs typeface="Times New Roman" pitchFamily="18" charset="0"/>
              </a:rPr>
              <a:t> 21 </a:t>
            </a:r>
            <a:r>
              <a:rPr kumimoji="1" lang="en-US" sz="3200" b="1" dirty="0" err="1">
                <a:solidFill>
                  <a:srgbClr val="FFFF00"/>
                </a:solidFill>
                <a:cs typeface="Times New Roman" pitchFamily="18" charset="0"/>
              </a:rPr>
              <a:t>года</a:t>
            </a:r>
            <a:r>
              <a:rPr kumimoji="1" lang="en-US" sz="3200" b="1" dirty="0">
                <a:solidFill>
                  <a:srgbClr val="FFFF00"/>
                </a:solidFill>
                <a:cs typeface="Times New Roman" pitchFamily="18" charset="0"/>
              </a:rPr>
              <a:t> - </a:t>
            </a:r>
            <a:r>
              <a:rPr kumimoji="1" lang="en-US" sz="3200" b="1" dirty="0" err="1">
                <a:solidFill>
                  <a:srgbClr val="FFFF00"/>
                </a:solidFill>
                <a:cs typeface="Times New Roman" pitchFamily="18" charset="0"/>
              </a:rPr>
              <a:t>ежегодные</a:t>
            </a:r>
            <a:r>
              <a:rPr kumimoji="1" lang="en-US" sz="3200" b="1" dirty="0">
                <a:cs typeface="Times New Roman" pitchFamily="18" charset="0"/>
              </a:rPr>
              <a:t>) </a:t>
            </a:r>
            <a:r>
              <a:rPr kumimoji="1" lang="en-US" sz="3200" b="1" dirty="0" err="1">
                <a:cs typeface="Times New Roman" pitchFamily="18" charset="0"/>
              </a:rPr>
              <a:t>медицинские</a:t>
            </a:r>
            <a:r>
              <a:rPr kumimoji="1" lang="en-US" sz="3200" b="1" dirty="0">
                <a:cs typeface="Times New Roman" pitchFamily="18" charset="0"/>
              </a:rPr>
              <a:t> </a:t>
            </a:r>
            <a:r>
              <a:rPr kumimoji="1" lang="en-US" sz="3200" b="1" dirty="0" err="1">
                <a:cs typeface="Times New Roman" pitchFamily="18" charset="0"/>
              </a:rPr>
              <a:t>осмотры</a:t>
            </a:r>
            <a:r>
              <a:rPr kumimoji="1" lang="en-US" sz="3200" b="1" dirty="0">
                <a:cs typeface="Times New Roman" pitchFamily="18" charset="0"/>
              </a:rPr>
              <a:t> </a:t>
            </a:r>
            <a:r>
              <a:rPr kumimoji="1" lang="ru-RU" altLang="ja-JP" sz="3200" b="1" dirty="0">
                <a:cs typeface="Times New Roman" pitchFamily="18" charset="0"/>
              </a:rPr>
              <a:t>для определения пригодности этих работников для выполнения поручаемой работы и предупреждения профессиональных заболеваний. </a:t>
            </a:r>
            <a:endParaRPr kumimoji="1" lang="ru-RU" altLang="ja-JP" sz="3200" b="1" dirty="0" smtClean="0">
              <a:cs typeface="Times New Roman" pitchFamily="18" charset="0"/>
            </a:endParaRPr>
          </a:p>
          <a:p>
            <a:r>
              <a:rPr kumimoji="1" lang="en-US" sz="3200" b="1" dirty="0" smtClean="0">
                <a:cs typeface="Times New Roman" pitchFamily="18" charset="0"/>
              </a:rPr>
              <a:t>В </a:t>
            </a:r>
            <a:r>
              <a:rPr kumimoji="1" lang="en-US" sz="3200" b="1" dirty="0" err="1" smtClean="0">
                <a:cs typeface="Times New Roman" pitchFamily="18" charset="0"/>
              </a:rPr>
              <a:t>соответствии</a:t>
            </a:r>
            <a:r>
              <a:rPr kumimoji="1" lang="en-US" sz="3200" b="1" dirty="0" smtClean="0">
                <a:cs typeface="Times New Roman" pitchFamily="18" charset="0"/>
              </a:rPr>
              <a:t> с </a:t>
            </a:r>
            <a:r>
              <a:rPr kumimoji="1" lang="en-US" sz="3200" b="1" dirty="0" err="1" smtClean="0">
                <a:cs typeface="Times New Roman" pitchFamily="18" charset="0"/>
              </a:rPr>
              <a:t>медицинскими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рекомендациями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указанные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работники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проходят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99FF"/>
                </a:solidFill>
                <a:cs typeface="Times New Roman" pitchFamily="18" charset="0"/>
              </a:rPr>
              <a:t>внеочередные</a:t>
            </a:r>
            <a:r>
              <a:rPr kumimoji="1" lang="en-US" sz="36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99FF"/>
                </a:solidFill>
                <a:cs typeface="Times New Roman" pitchFamily="18" charset="0"/>
              </a:rPr>
              <a:t>медицинские</a:t>
            </a:r>
            <a:r>
              <a:rPr kumimoji="1" lang="en-US" sz="36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осмотры</a:t>
            </a:r>
            <a:r>
              <a:rPr kumimoji="1" lang="en-US" sz="3200" b="1" dirty="0" smtClean="0">
                <a:cs typeface="Times New Roman" pitchFamily="18" charset="0"/>
              </a:rPr>
              <a:t> (</a:t>
            </a:r>
            <a:r>
              <a:rPr kumimoji="1" lang="en-US" sz="3200" b="1" dirty="0" err="1" smtClean="0">
                <a:cs typeface="Times New Roman" pitchFamily="18" charset="0"/>
              </a:rPr>
              <a:t>обследования</a:t>
            </a:r>
            <a:r>
              <a:rPr kumimoji="1" lang="en-US" sz="3200" b="1" dirty="0" smtClean="0">
                <a:cs typeface="Times New Roman" pitchFamily="18" charset="0"/>
              </a:rPr>
              <a:t>).</a:t>
            </a:r>
            <a:endParaRPr lang="ru-RU" sz="3200" b="1" dirty="0" smtClean="0"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58" y="561310"/>
            <a:ext cx="81339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Работники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организаций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FF00"/>
                </a:solidFill>
                <a:cs typeface="Times New Roman" pitchFamily="18" charset="0"/>
              </a:rPr>
              <a:t>пищевой</a:t>
            </a:r>
            <a:r>
              <a:rPr kumimoji="1"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solidFill>
                  <a:srgbClr val="FFFF00"/>
                </a:solidFill>
                <a:cs typeface="Times New Roman" pitchFamily="18" charset="0"/>
              </a:rPr>
              <a:t>промышленности</a:t>
            </a:r>
            <a:r>
              <a:rPr kumimoji="1" lang="en-US" sz="3200" b="1" dirty="0" smtClean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общественного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питания</a:t>
            </a:r>
            <a:r>
              <a:rPr kumimoji="1" lang="en-US" sz="3200" b="1" dirty="0" smtClean="0">
                <a:cs typeface="Times New Roman" pitchFamily="18" charset="0"/>
              </a:rPr>
              <a:t> и </a:t>
            </a:r>
            <a:r>
              <a:rPr kumimoji="1" lang="en-US" sz="3200" b="1" dirty="0" err="1" smtClean="0">
                <a:cs typeface="Times New Roman" pitchFamily="18" charset="0"/>
              </a:rPr>
              <a:t>торговли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водопроводных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сооружений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лечебно-профилактических</a:t>
            </a:r>
            <a:r>
              <a:rPr kumimoji="1" lang="en-US" sz="3200" b="1" dirty="0" smtClean="0">
                <a:cs typeface="Times New Roman" pitchFamily="18" charset="0"/>
              </a:rPr>
              <a:t> и </a:t>
            </a:r>
            <a:r>
              <a:rPr kumimoji="1" lang="en-US" sz="3200" b="1" dirty="0" err="1" smtClean="0">
                <a:cs typeface="Times New Roman" pitchFamily="18" charset="0"/>
              </a:rPr>
              <a:t>детских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учреждений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проходят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указанные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медицинские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осмотры</a:t>
            </a:r>
            <a:r>
              <a:rPr kumimoji="1" lang="en-US" sz="3200" b="1" dirty="0" smtClean="0">
                <a:cs typeface="Times New Roman" pitchFamily="18" charset="0"/>
              </a:rPr>
              <a:t> в </a:t>
            </a:r>
            <a:r>
              <a:rPr kumimoji="1" lang="en-US" sz="3200" b="1" dirty="0" err="1" smtClean="0">
                <a:cs typeface="Times New Roman" pitchFamily="18" charset="0"/>
              </a:rPr>
              <a:t>целях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охраны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здоровья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населения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предупреждения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возникновения</a:t>
            </a:r>
            <a:r>
              <a:rPr kumimoji="1" lang="en-US" sz="3200" b="1" dirty="0" smtClean="0">
                <a:cs typeface="Times New Roman" pitchFamily="18" charset="0"/>
              </a:rPr>
              <a:t> и </a:t>
            </a:r>
            <a:r>
              <a:rPr kumimoji="1" lang="en-US" sz="3200" b="1" dirty="0" err="1" smtClean="0">
                <a:cs typeface="Times New Roman" pitchFamily="18" charset="0"/>
              </a:rPr>
              <a:t>распространения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заболеваний</a:t>
            </a:r>
            <a:r>
              <a:rPr kumimoji="1" lang="en-US" sz="3200" b="1" dirty="0" smtClean="0">
                <a:cs typeface="Times New Roman" pitchFamily="18" charset="0"/>
              </a:rPr>
              <a:t>…</a:t>
            </a:r>
            <a:r>
              <a:rPr kumimoji="1" lang="ru-RU" sz="3200" b="1" dirty="0" smtClean="0">
                <a:cs typeface="Times New Roman" pitchFamily="18" charset="0"/>
              </a:rPr>
              <a:t>….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31" y="551528"/>
            <a:ext cx="81870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Настоящим Кодексом, другими федеральными законами и иными нормативными правовыми актами </a:t>
            </a:r>
          </a:p>
          <a:p>
            <a:r>
              <a:rPr lang="ru-RU" sz="3200" b="1" dirty="0" smtClean="0">
                <a:cs typeface="Times New Roman" pitchFamily="18" charset="0"/>
              </a:rPr>
              <a:t>РФ для отдельных категорий работников могут устанавливаться обязательные медицинские осмотры (обследования) </a:t>
            </a:r>
          </a:p>
          <a:p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в начале рабочего дня </a:t>
            </a:r>
            <a:r>
              <a:rPr lang="ru-RU" sz="3200" b="1" dirty="0" smtClean="0">
                <a:cs typeface="Times New Roman" pitchFamily="18" charset="0"/>
              </a:rPr>
              <a:t>(смены), а также в </a:t>
            </a:r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>течение и (или) в конце рабочего дня </a:t>
            </a:r>
            <a:r>
              <a:rPr lang="ru-RU" sz="3200" b="1" dirty="0" smtClean="0">
                <a:cs typeface="Times New Roman" pitchFamily="18" charset="0"/>
              </a:rPr>
              <a:t>(смены). </a:t>
            </a:r>
          </a:p>
          <a:p>
            <a:r>
              <a:rPr lang="ru-RU" sz="3200" b="1" dirty="0" smtClean="0"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Время прохождения указанных медицинских осмотров включается </a:t>
            </a:r>
          </a:p>
          <a:p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в рабочее время.</a:t>
            </a: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49" y="562861"/>
            <a:ext cx="80063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В случае необходимости по решению органов местного самоуправления у отдельных работодателей могут вводиться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 дополнительные условия и показания </a:t>
            </a:r>
            <a:r>
              <a:rPr lang="ru-RU" sz="3200" b="1" dirty="0" smtClean="0">
                <a:cs typeface="Times New Roman" pitchFamily="18" charset="0"/>
              </a:rPr>
              <a:t>к проведению обязательных медицинских осмотров (обследований).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84" y="554001"/>
            <a:ext cx="835719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Работники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осуществляющие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отдельные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виды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деятельности</a:t>
            </a:r>
            <a:r>
              <a:rPr kumimoji="1" lang="en-US" sz="3200" b="1" dirty="0" smtClean="0">
                <a:cs typeface="Times New Roman" pitchFamily="18" charset="0"/>
              </a:rPr>
              <a:t>, в </a:t>
            </a:r>
            <a:r>
              <a:rPr kumimoji="1" lang="en-US" sz="3200" b="1" dirty="0" err="1" smtClean="0">
                <a:cs typeface="Times New Roman" pitchFamily="18" charset="0"/>
              </a:rPr>
              <a:t>том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числе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связанной</a:t>
            </a:r>
            <a:r>
              <a:rPr kumimoji="1" lang="en-US" sz="3200" b="1" dirty="0" smtClean="0">
                <a:cs typeface="Times New Roman" pitchFamily="18" charset="0"/>
              </a:rPr>
              <a:t> с </a:t>
            </a:r>
            <a:r>
              <a:rPr kumimoji="1" lang="en-US" sz="3200" b="1" dirty="0" err="1" smtClean="0">
                <a:cs typeface="Times New Roman" pitchFamily="18" charset="0"/>
              </a:rPr>
              <a:t>источниками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повышенной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опасности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проходят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обязательное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психиатрическое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FF00"/>
                </a:solidFill>
                <a:cs typeface="Times New Roman" pitchFamily="18" charset="0"/>
              </a:rPr>
              <a:t>освидетельствование</a:t>
            </a:r>
            <a:r>
              <a:rPr kumimoji="1" lang="en-US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kumimoji="1"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(ОПО)</a:t>
            </a:r>
          </a:p>
          <a:p>
            <a:pPr eaLnBrk="0" hangingPunct="0"/>
            <a:r>
              <a:rPr kumimoji="1" lang="en-US" sz="3600" b="1" dirty="0" err="1" smtClean="0">
                <a:solidFill>
                  <a:srgbClr val="FF99FF"/>
                </a:solidFill>
                <a:cs typeface="Times New Roman" pitchFamily="18" charset="0"/>
              </a:rPr>
              <a:t>не</a:t>
            </a:r>
            <a:r>
              <a:rPr kumimoji="1" lang="en-US" sz="36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99FF"/>
                </a:solidFill>
                <a:cs typeface="Times New Roman" pitchFamily="18" charset="0"/>
              </a:rPr>
              <a:t>реже</a:t>
            </a:r>
            <a:r>
              <a:rPr kumimoji="1" lang="en-US" sz="36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99FF"/>
                </a:solidFill>
                <a:cs typeface="Times New Roman" pitchFamily="18" charset="0"/>
              </a:rPr>
              <a:t>одного</a:t>
            </a:r>
            <a:r>
              <a:rPr kumimoji="1" lang="en-US" sz="36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99FF"/>
                </a:solidFill>
                <a:cs typeface="Times New Roman" pitchFamily="18" charset="0"/>
              </a:rPr>
              <a:t>раза</a:t>
            </a:r>
            <a:r>
              <a:rPr kumimoji="1" lang="en-US" sz="3600" b="1" dirty="0" smtClean="0">
                <a:solidFill>
                  <a:srgbClr val="FF99FF"/>
                </a:solidFill>
                <a:cs typeface="Times New Roman" pitchFamily="18" charset="0"/>
              </a:rPr>
              <a:t> в </a:t>
            </a:r>
            <a:r>
              <a:rPr kumimoji="1" lang="en-US" sz="3600" b="1" dirty="0" err="1" smtClean="0">
                <a:solidFill>
                  <a:srgbClr val="FF99FF"/>
                </a:solidFill>
                <a:cs typeface="Times New Roman" pitchFamily="18" charset="0"/>
              </a:rPr>
              <a:t>пять</a:t>
            </a:r>
            <a:r>
              <a:rPr kumimoji="1" lang="en-US" sz="36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kumimoji="1" lang="en-US" sz="3600" b="1" dirty="0" err="1" smtClean="0">
                <a:solidFill>
                  <a:srgbClr val="FF99FF"/>
                </a:solidFill>
                <a:cs typeface="Times New Roman" pitchFamily="18" charset="0"/>
              </a:rPr>
              <a:t>лет</a:t>
            </a:r>
            <a:r>
              <a:rPr kumimoji="1" lang="en-US" sz="3600" b="1" dirty="0" smtClean="0">
                <a:solidFill>
                  <a:srgbClr val="FF99FF"/>
                </a:solidFill>
                <a:cs typeface="Times New Roman" pitchFamily="18" charset="0"/>
              </a:rPr>
              <a:t> </a:t>
            </a:r>
            <a:r>
              <a:rPr kumimoji="1" lang="ru-RU" altLang="ja-JP" sz="3200" b="1" dirty="0" smtClean="0">
                <a:cs typeface="Times New Roman" pitchFamily="18" charset="0"/>
              </a:rPr>
              <a:t>  </a:t>
            </a:r>
            <a:r>
              <a:rPr kumimoji="1" lang="en-US" sz="3200" b="1" dirty="0" smtClean="0">
                <a:cs typeface="Times New Roman" pitchFamily="18" charset="0"/>
              </a:rPr>
              <a:t>в </a:t>
            </a:r>
            <a:r>
              <a:rPr kumimoji="1" lang="en-US" sz="3200" b="1" dirty="0" err="1" smtClean="0">
                <a:cs typeface="Times New Roman" pitchFamily="18" charset="0"/>
              </a:rPr>
              <a:t>порядке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ru-RU" altLang="ja-JP" sz="3200" b="1" dirty="0" smtClean="0">
                <a:cs typeface="Times New Roman" pitchFamily="18" charset="0"/>
              </a:rPr>
              <a:t>устанавливаемом уполномоченным Правительством РФ, федеральным органом исполнительной власти. 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671" y="536501"/>
            <a:ext cx="82827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3200" b="1" dirty="0" smtClean="0">
                <a:cs typeface="Times New Roman" pitchFamily="18" charset="0"/>
              </a:rPr>
              <a:t>Дополнить новой частью шестой следующего содержания:"</a:t>
            </a:r>
          </a:p>
          <a:p>
            <a:r>
              <a:rPr lang="ru-RU" sz="3200" b="1" dirty="0" smtClean="0">
                <a:cs typeface="Times New Roman" pitchFamily="18" charset="0"/>
              </a:rPr>
              <a:t>"Федеральными законами и иными нормативными правовыми актами  РФ для отдельных категорий работников медицинскими осмотрами может предусматриваться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проведение </a:t>
            </a:r>
          </a:p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химико-токсикологически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х исследований </a:t>
            </a:r>
            <a:r>
              <a:rPr lang="ru-RU" sz="3200" b="1" dirty="0" smtClean="0">
                <a:cs typeface="Times New Roman" pitchFamily="18" charset="0"/>
              </a:rPr>
              <a:t>наличия в организме человека наркотических средств, психотропных веществ и их метаболитов."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02" y="553779"/>
            <a:ext cx="8697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kumimoji="1" lang="ru-RU" sz="3200" b="1" dirty="0" smtClean="0">
                <a:cs typeface="Times New Roman" pitchFamily="18" charset="0"/>
              </a:rPr>
              <a:t> Предусмотренные настоящей статьей 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медицинские осмотры </a:t>
            </a:r>
            <a:r>
              <a:rPr kumimoji="1" lang="ru-RU" sz="3200" b="1" dirty="0" smtClean="0">
                <a:cs typeface="Times New Roman" pitchFamily="18" charset="0"/>
              </a:rPr>
              <a:t>и  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Char char="§"/>
            </a:pPr>
            <a:r>
              <a:rPr kumimoji="1" lang="ru-RU" sz="3200" b="1" dirty="0" smtClean="0">
                <a:cs typeface="Times New Roman" pitchFamily="18" charset="0"/>
              </a:rPr>
              <a:t> </a:t>
            </a:r>
            <a:r>
              <a:rPr kumimoji="1"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психиатрические освидетельствования </a:t>
            </a:r>
            <a:r>
              <a:rPr kumimoji="1" lang="ru-RU" sz="3200" b="1" dirty="0" smtClean="0">
                <a:cs typeface="Times New Roman" pitchFamily="18" charset="0"/>
              </a:rPr>
              <a:t>осуществляются</a:t>
            </a:r>
          </a:p>
          <a:p>
            <a:pPr eaLnBrk="0" hangingPunct="0"/>
            <a:r>
              <a:rPr kumimoji="1"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за счет средств работодателя</a:t>
            </a:r>
            <a:endParaRPr lang="ru-RU" sz="3600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07" y="547577"/>
            <a:ext cx="8537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Ст. 212 ТК РФ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Обязанности работодателя по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обеспечению безопасных условий труда.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     (извлечение)</a:t>
            </a:r>
          </a:p>
          <a:p>
            <a:r>
              <a:rPr lang="ru-RU" sz="3200" b="1" dirty="0" smtClean="0"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Работодатель обязан: </a:t>
            </a:r>
            <a:r>
              <a:rPr lang="ru-RU" sz="3200" b="1" dirty="0" smtClean="0">
                <a:cs typeface="Times New Roman" pitchFamily="18" charset="0"/>
              </a:rPr>
              <a:t>… </a:t>
            </a:r>
            <a:r>
              <a:rPr lang="ru-RU" altLang="ja-JP" sz="3600" b="1" dirty="0" smtClean="0">
                <a:solidFill>
                  <a:srgbClr val="FF99FF"/>
                </a:solidFill>
                <a:cs typeface="Times New Roman" pitchFamily="18" charset="0"/>
              </a:rPr>
              <a:t>«организовывать проведение за счет собственных средств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altLang="ja-JP" sz="3200" b="1" dirty="0" smtClean="0">
                <a:cs typeface="Times New Roman" pitchFamily="18" charset="0"/>
              </a:rPr>
              <a:t> обязательных предварительных (при поступлении на работу) и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altLang="ja-JP" sz="3200" b="1" dirty="0" smtClean="0">
                <a:cs typeface="Times New Roman" pitchFamily="18" charset="0"/>
              </a:rPr>
              <a:t> периодических (в течение трудовой деятельности) медицинских осмотров,</a:t>
            </a:r>
            <a:endParaRPr lang="ru-RU" sz="3200" b="1" dirty="0" smtClean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14" y="552228"/>
            <a:ext cx="76129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В рамках реализации «Концепции демографической политики Российской Федерации на период до 2025 года», в соответствии с поручением Министра здравоохранения и социального развития РФ, рабочей группой по профпатологии подготовлены </a:t>
            </a:r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>следующие документы:</a:t>
            </a:r>
            <a:endParaRPr lang="ru-RU" sz="3200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71" y="548020"/>
            <a:ext cx="78893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altLang="ja-JP" sz="3200" b="1" dirty="0" smtClean="0">
                <a:cs typeface="Times New Roman" pitchFamily="18" charset="0"/>
              </a:rPr>
              <a:t> других обязательных медицинских осмотров (обследований),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altLang="ja-JP" sz="3200" b="1" dirty="0" smtClean="0">
                <a:cs typeface="Times New Roman" pitchFamily="18" charset="0"/>
              </a:rPr>
              <a:t> </a:t>
            </a:r>
            <a:r>
              <a:rPr lang="ru-RU" altLang="ja-JP" sz="3600" b="1" dirty="0" smtClean="0">
                <a:solidFill>
                  <a:srgbClr val="FFFF00"/>
                </a:solidFill>
                <a:cs typeface="Times New Roman" pitchFamily="18" charset="0"/>
              </a:rPr>
              <a:t>обязательных психиатрических освидетельствований </a:t>
            </a:r>
            <a:r>
              <a:rPr lang="ru-RU" altLang="ja-JP" sz="3200" b="1" dirty="0" smtClean="0">
                <a:cs typeface="Times New Roman" pitchFamily="18" charset="0"/>
              </a:rPr>
              <a:t>работников, 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altLang="ja-JP" sz="3200" b="1" dirty="0" smtClean="0">
                <a:cs typeface="Times New Roman" pitchFamily="18" charset="0"/>
              </a:rPr>
              <a:t> </a:t>
            </a:r>
            <a:r>
              <a:rPr lang="ru-RU" altLang="ja-JP" sz="3600" b="1" dirty="0" smtClean="0">
                <a:solidFill>
                  <a:srgbClr val="FF99FF"/>
                </a:solidFill>
                <a:cs typeface="Times New Roman" pitchFamily="18" charset="0"/>
              </a:rPr>
              <a:t>внеочередных</a:t>
            </a:r>
            <a:r>
              <a:rPr lang="ru-RU" altLang="ja-JP" sz="3200" b="1" dirty="0" smtClean="0">
                <a:cs typeface="Times New Roman" pitchFamily="18" charset="0"/>
              </a:rPr>
              <a:t> медицинских осмотров (обследований), ….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467" y="548684"/>
            <a:ext cx="76554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3200" b="1" dirty="0" smtClean="0">
                <a:cs typeface="Times New Roman" pitchFamily="18" charset="0"/>
              </a:rPr>
              <a:t>в соответствии с медицинскими рекомендациями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altLang="ja-JP" sz="3200" b="1" dirty="0" smtClean="0">
                <a:cs typeface="Times New Roman" pitchFamily="18" charset="0"/>
              </a:rPr>
              <a:t> с сохранением за ними места работы (должности) и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altLang="ja-JP" sz="3200" b="1" dirty="0" smtClean="0">
                <a:cs typeface="Times New Roman" pitchFamily="18" charset="0"/>
              </a:rPr>
              <a:t> среднего заработка на время прохождения указанных медицинских осмотров (обследований)…</a:t>
            </a:r>
            <a:endParaRPr lang="ru-RU" sz="3200" b="1" dirty="0" smtClean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583" y="548906"/>
            <a:ext cx="794252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Недопущение</a:t>
            </a:r>
            <a:r>
              <a:rPr lang="ru-RU" sz="3200" b="1" dirty="0" smtClean="0">
                <a:cs typeface="Times New Roman" pitchFamily="18" charset="0"/>
              </a:rPr>
              <a:t> работников к исполнению ими трудовых обязанностей :</a:t>
            </a:r>
          </a:p>
          <a:p>
            <a:pPr marL="457200" indent="-457200"/>
            <a:r>
              <a:rPr lang="ru-RU" sz="3600" b="1" dirty="0" smtClean="0">
                <a:cs typeface="Times New Roman" pitchFamily="18" charset="0"/>
              </a:rPr>
              <a:t>1. </a:t>
            </a:r>
            <a:r>
              <a:rPr lang="ru-RU" sz="3200" b="1" dirty="0" smtClean="0">
                <a:cs typeface="Times New Roman" pitchFamily="18" charset="0"/>
              </a:rPr>
              <a:t>без прохождения обязательных медицинских осмотров,</a:t>
            </a:r>
          </a:p>
          <a:p>
            <a:pPr marL="457200" indent="-457200"/>
            <a:r>
              <a:rPr lang="ru-RU" sz="3600" b="1" dirty="0" smtClean="0">
                <a:cs typeface="Times New Roman" pitchFamily="18" charset="0"/>
              </a:rPr>
              <a:t>2. </a:t>
            </a:r>
            <a:r>
              <a:rPr lang="ru-RU" sz="3200" b="1" dirty="0" smtClean="0">
                <a:cs typeface="Times New Roman" pitchFamily="18" charset="0"/>
              </a:rPr>
              <a:t>обязательного психиатрического освидетельствования, а также</a:t>
            </a:r>
          </a:p>
          <a:p>
            <a:pPr marL="457200" indent="-457200"/>
            <a:r>
              <a:rPr lang="ru-RU" sz="3600" b="1" dirty="0" smtClean="0">
                <a:cs typeface="Times New Roman" pitchFamily="18" charset="0"/>
              </a:rPr>
              <a:t>3. </a:t>
            </a:r>
            <a:r>
              <a:rPr lang="ru-RU" sz="3200" b="1" dirty="0" smtClean="0">
                <a:cs typeface="Times New Roman" pitchFamily="18" charset="0"/>
              </a:rPr>
              <a:t>в случаях медицинских противопоказаний.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963" y="549070"/>
            <a:ext cx="85637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Статья 76 ТК РФ  </a:t>
            </a:r>
          </a:p>
          <a:p>
            <a:pPr algn="ctr"/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Отстранение от работы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(извлечение)</a:t>
            </a:r>
          </a:p>
          <a:p>
            <a:r>
              <a:rPr lang="ru-RU" sz="3200" b="1" dirty="0" smtClean="0">
                <a:cs typeface="Times New Roman" pitchFamily="18" charset="0"/>
              </a:rPr>
              <a:t>     Работодатель обязан отстранить от работы (не допускать к работе) работника:</a:t>
            </a:r>
          </a:p>
          <a:p>
            <a:pPr>
              <a:buClr>
                <a:srgbClr val="D60093"/>
              </a:buClr>
              <a:buFont typeface="Wingdings" pitchFamily="2" charset="2"/>
              <a:buNone/>
            </a:pPr>
            <a:r>
              <a:rPr lang="ru-RU" sz="3200" b="1" dirty="0" smtClean="0">
                <a:cs typeface="Times New Roman" pitchFamily="18" charset="0"/>
              </a:rPr>
              <a:t>1. не прошедшего в установленном порядке обязательный медицинский осмотр (обследование), а также </a:t>
            </a:r>
          </a:p>
          <a:p>
            <a:pPr>
              <a:buClr>
                <a:srgbClr val="D60093"/>
              </a:buClr>
              <a:buFont typeface="Wingdings" pitchFamily="2" charset="2"/>
              <a:buNone/>
            </a:pPr>
            <a:r>
              <a:rPr lang="ru-RU" sz="3200" b="1" dirty="0" smtClean="0">
                <a:cs typeface="Times New Roman" pitchFamily="18" charset="0"/>
              </a:rPr>
              <a:t>2. обязательное психиатрическое освидетельствование в случаях, предусмотренных федеральными законами и иными нормативными правовыми </a:t>
            </a:r>
            <a:r>
              <a:rPr lang="ru-RU" sz="3200" b="1" dirty="0">
                <a:cs typeface="Times New Roman" pitchFamily="18" charset="0"/>
              </a:rPr>
              <a:t>актами РФ.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710" y="542259"/>
            <a:ext cx="86886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3. при выявлении в соответствии с медицинским заключением, выданным в порядке, установленном федеральными законами и иными нормативными правовыми актами Российской Федерации, противопоказаний для выполнения работником работы, обусловленной трудовым договором;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303" y="453514"/>
            <a:ext cx="858356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Статья 73 ТК РФ. </a:t>
            </a:r>
          </a:p>
          <a:p>
            <a:pPr algn="ctr"/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Перевод работника на другую работу в соответствии с  медицинским заключением</a:t>
            </a:r>
          </a:p>
          <a:p>
            <a:r>
              <a:rPr lang="ru-RU" sz="3200" b="1" dirty="0" smtClean="0">
                <a:cs typeface="Times New Roman" pitchFamily="18" charset="0"/>
              </a:rPr>
              <a:t>     Работника, нуждающегося </a:t>
            </a:r>
          </a:p>
          <a:p>
            <a:r>
              <a:rPr lang="ru-RU" sz="3200" b="1" dirty="0" smtClean="0">
                <a:cs typeface="Times New Roman" pitchFamily="18" charset="0"/>
              </a:rPr>
              <a:t>в переводе на другую работу в соответствии с медицинским заключением, с его </a:t>
            </a:r>
          </a:p>
          <a:p>
            <a:r>
              <a:rPr lang="ru-RU" sz="3200" b="1" u="sng" dirty="0" smtClean="0">
                <a:solidFill>
                  <a:srgbClr val="FFC000"/>
                </a:solidFill>
                <a:cs typeface="Times New Roman" pitchFamily="18" charset="0"/>
              </a:rPr>
              <a:t>письменного согласия</a:t>
            </a:r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>, </a:t>
            </a:r>
          </a:p>
          <a:p>
            <a:r>
              <a:rPr lang="ru-RU" sz="3200" b="1" dirty="0" smtClean="0">
                <a:cs typeface="Times New Roman" pitchFamily="18" charset="0"/>
              </a:rPr>
              <a:t>работодатель обязан перевести на другую имеющуюся у работодателя работу, не противопоказанную работнику по состоянию здоровья</a:t>
            </a:r>
            <a:endParaRPr lang="ru-RU" sz="3200" b="1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6" y="534065"/>
            <a:ext cx="78042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Если работник, нуждающийся в соответствии с медицинским заключением во </a:t>
            </a:r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временном переводе </a:t>
            </a:r>
            <a:r>
              <a:rPr lang="ru-RU" sz="3200" b="1" dirty="0" smtClean="0">
                <a:cs typeface="Times New Roman" pitchFamily="18" charset="0"/>
              </a:rPr>
              <a:t>на другую работу на срок </a:t>
            </a:r>
          </a:p>
          <a:p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до четырех месяцев</a:t>
            </a:r>
            <a:r>
              <a:rPr lang="ru-RU" sz="3200" b="1" dirty="0" smtClean="0">
                <a:cs typeface="Times New Roman" pitchFamily="18" charset="0"/>
              </a:rPr>
              <a:t>, отказывается от перевода либо соответствующая работа у работодателя отсутствует, то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79" y="550456"/>
            <a:ext cx="78787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работодатель обязан на весь указанный в медицинском заключении срок отстранить работника от работы </a:t>
            </a:r>
          </a:p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 сохранением места работы </a:t>
            </a:r>
            <a:r>
              <a:rPr lang="ru-RU" sz="3200" b="1" dirty="0" smtClean="0">
                <a:cs typeface="Times New Roman" pitchFamily="18" charset="0"/>
              </a:rPr>
              <a:t>(должности). </a:t>
            </a:r>
          </a:p>
          <a:p>
            <a:r>
              <a:rPr lang="ru-RU" sz="3200" b="1" dirty="0" smtClean="0">
                <a:cs typeface="Times New Roman" pitchFamily="18" charset="0"/>
              </a:rPr>
              <a:t>     В период отстранения от работы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заработная плата работнику </a:t>
            </a:r>
          </a:p>
          <a:p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не начисляется.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26" y="528791"/>
            <a:ext cx="85060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Если в соответствии с медицинским заключением работник по состоянию здоровья не может выполнять свои профессиональные функции и  нуждается во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временном переводе </a:t>
            </a:r>
            <a:r>
              <a:rPr lang="ru-RU" sz="3200" b="1" dirty="0" smtClean="0">
                <a:cs typeface="Times New Roman" pitchFamily="18" charset="0"/>
              </a:rPr>
              <a:t>на другую работу на срок </a:t>
            </a:r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более четырех месяцев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или в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200" b="1" dirty="0" smtClean="0">
                <a:cs typeface="Times New Roman" pitchFamily="18" charset="0"/>
              </a:rPr>
              <a:t> постоянном переводе, то работодатель обязан перевести работника на другую имеющуюся в организации работу, не противопоказанную ему по состоянию здоровья  (ст. 72 ТК РФ). 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17" y="520995"/>
            <a:ext cx="8537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Если работник не согласен на перевод, либо в организации нет соответствующей работы,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трудовой договор прекращается </a:t>
            </a:r>
          </a:p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по пункту 8 части 1 статьи 77 ТК РФ.</a:t>
            </a:r>
            <a:endParaRPr lang="ru-RU" sz="36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109" y="295564"/>
            <a:ext cx="844407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0066"/>
              </a:buClr>
              <a:buFont typeface="Wingdings" pitchFamily="2" charset="2"/>
              <a:buNone/>
            </a:pPr>
            <a:r>
              <a:rPr lang="ru-RU" sz="2800" b="1" dirty="0" smtClean="0">
                <a:cs typeface="Times New Roman" pitchFamily="18" charset="0"/>
              </a:rPr>
              <a:t>Приказ Минздравсоцразвития </a:t>
            </a:r>
          </a:p>
          <a:p>
            <a:pPr algn="ctr">
              <a:buClr>
                <a:srgbClr val="CC0066"/>
              </a:buCl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от 12.04.2011 г. № 302н </a:t>
            </a:r>
          </a:p>
          <a:p>
            <a:pPr algn="ctr">
              <a:buClr>
                <a:srgbClr val="CC0066"/>
              </a:buClr>
              <a:buFont typeface="Wingdings" pitchFamily="2" charset="2"/>
              <a:buNone/>
            </a:pPr>
            <a:r>
              <a:rPr lang="ru-RU" sz="2800" b="1" dirty="0" smtClean="0">
                <a:cs typeface="Times New Roman" pitchFamily="18" charset="0"/>
              </a:rPr>
              <a:t>«Об утверждении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перечней вредных </a:t>
            </a:r>
            <a:r>
              <a:rPr lang="ru-RU" sz="2800" b="1" dirty="0" smtClean="0">
                <a:cs typeface="Times New Roman" pitchFamily="18" charset="0"/>
              </a:rPr>
              <a:t>и (или) опасных производственных факторов и работ, при выполнении которых проводятся предварительные и периодические медицинские осмотры (обследования), и 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Порядка проведения </a:t>
            </a:r>
            <a:r>
              <a:rPr lang="ru-RU" sz="2800" b="1" dirty="0" smtClean="0">
                <a:cs typeface="Times New Roman" pitchFamily="18" charset="0"/>
              </a:rPr>
              <a:t>предварительных и периодических медицинских осмотров (обследований) работников, занятых на тяжелых работах и на работах с вредными и (или) опасными условиями труда»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Зарегистрирован в Минюсте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21 октября 2011, № 22111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84" y="572608"/>
            <a:ext cx="79744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 В период отстранения от работы заработная плата указанным работникам не начисляется,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ru-RU" sz="3200" b="1" dirty="0" smtClean="0">
                <a:cs typeface="Times New Roman" pitchFamily="18" charset="0"/>
              </a:rPr>
              <a:t>за исключением случаев,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предусмотренных настоящим Кодексом,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иными федеральными законами,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коллективным договором,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соглашениями,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трудовым договором. 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594" y="554001"/>
            <a:ext cx="82492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 </a:t>
            </a:r>
            <a:r>
              <a:rPr lang="ru-RU" sz="3600" b="1" u="sng" dirty="0" err="1" smtClean="0">
                <a:solidFill>
                  <a:srgbClr val="FFFF00"/>
                </a:solidFill>
                <a:cs typeface="Times New Roman" pitchFamily="18" charset="0"/>
              </a:rPr>
              <a:t>Ст</a:t>
            </a:r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 182 ТК РФ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Гарантии при переводе работника на другую нижеоплачиваемую работу</a:t>
            </a:r>
            <a:r>
              <a:rPr lang="ru-RU" sz="3200" b="1" dirty="0" smtClean="0">
                <a:solidFill>
                  <a:srgbClr val="FF99FF"/>
                </a:solidFill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cs typeface="Times New Roman" pitchFamily="18" charset="0"/>
              </a:rPr>
              <a:t>     При переводе работника, нуждающегося в соответствии с медицинским заключением, в предоставлении другой работы, на другую нижеоплачиваемую работу у данного работодателя за ним сохраняется его прежний средний заработок в течение </a:t>
            </a:r>
            <a:r>
              <a:rPr lang="ru-RU" sz="3600" b="1" u="sng" dirty="0" smtClean="0">
                <a:solidFill>
                  <a:srgbClr val="FFFF00"/>
                </a:solidFill>
                <a:cs typeface="Times New Roman" pitchFamily="18" charset="0"/>
              </a:rPr>
              <a:t>одного месяца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со дня перевода,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94" y="562861"/>
            <a:ext cx="86451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66"/>
              </a:buClr>
              <a:buFont typeface="Wingdings" pitchFamily="2" charset="2"/>
              <a:buNone/>
            </a:pPr>
            <a:r>
              <a:rPr lang="ru-RU" sz="3200" b="1" dirty="0" smtClean="0">
                <a:cs typeface="Times New Roman" pitchFamily="18" charset="0"/>
              </a:rPr>
              <a:t>а при переводе в связи с трудовым увечьем,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профессиональным заболеванием </a:t>
            </a:r>
            <a:r>
              <a:rPr lang="ru-RU" sz="3200" b="1" dirty="0" smtClean="0">
                <a:cs typeface="Times New Roman" pitchFamily="18" charset="0"/>
              </a:rPr>
              <a:t>или иным повреждением здоровья, связанным с работой, -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до установления стойкой утраты профессиональной трудоспособности либо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до выздоровления работника.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278" y="560868"/>
            <a:ext cx="834655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Ст. 185 ТК РФ</a:t>
            </a:r>
          </a:p>
          <a:p>
            <a:pPr algn="ctr"/>
            <a:r>
              <a:rPr lang="ru-RU" sz="3600" b="1" dirty="0" smtClean="0"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Гарантии работникам, направляемым на медицинский осмотр (обследование)</a:t>
            </a:r>
          </a:p>
          <a:p>
            <a:r>
              <a:rPr lang="ru-RU" sz="3200" b="1" dirty="0" smtClean="0">
                <a:cs typeface="Times New Roman" pitchFamily="18" charset="0"/>
              </a:rPr>
              <a:t>     На время прохождения медицинского осмотра за работниками </a:t>
            </a:r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сохраняется средний заработок </a:t>
            </a:r>
            <a:r>
              <a:rPr lang="ru-RU" sz="3200" b="1" dirty="0" smtClean="0">
                <a:cs typeface="Times New Roman" pitchFamily="18" charset="0"/>
              </a:rPr>
              <a:t>по месту работы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03" y="244549"/>
            <a:ext cx="84209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Статья 265 ТК РФ. </a:t>
            </a:r>
          </a:p>
          <a:p>
            <a:pPr algn="ctr"/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Работы, на которых запрещается применение труда лиц в возрасте 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до восемнадцати  лет</a:t>
            </a:r>
          </a:p>
          <a:p>
            <a:r>
              <a:rPr lang="ru-RU" sz="3200" b="1" dirty="0" smtClean="0">
                <a:cs typeface="Times New Roman" pitchFamily="18" charset="0"/>
              </a:rPr>
              <a:t>Запрещается применение труда лиц в возрасте до восемнадцати лет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на работах с вредными и (или) опасными условиями труда,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на подземных работах, а также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на работах, выполнение которых может причинить вред их здоровью и нравственному развитию ….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3" y="610136"/>
            <a:ext cx="786809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Статья 266 ТК РФ</a:t>
            </a:r>
          </a:p>
          <a:p>
            <a:pPr algn="ctr"/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Медицинские осмотры (обследования) лиц в возрасте </a:t>
            </a:r>
          </a:p>
          <a:p>
            <a:pPr algn="ctr"/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до восемнадцати лет. </a:t>
            </a:r>
          </a:p>
          <a:p>
            <a:r>
              <a:rPr lang="ru-RU" sz="3200" b="1" dirty="0" smtClean="0">
                <a:cs typeface="Times New Roman" pitchFamily="18" charset="0"/>
              </a:rPr>
              <a:t>     Лица в возрасте до восемнадцати лет принимаются на работу только после предварительного обязательного медицинского осмотра (обследования) и в дальнейшем, до достижения возраста восемнадцати лет, ежегодно подлежат обязательному медицинскому </a:t>
            </a:r>
          </a:p>
          <a:p>
            <a:r>
              <a:rPr lang="ru-RU" sz="3200" b="1" dirty="0" smtClean="0">
                <a:cs typeface="Times New Roman" pitchFamily="18" charset="0"/>
              </a:rPr>
              <a:t>осмотру (обследованию)…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638" y="541596"/>
            <a:ext cx="79956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Статья 298 ТК РФ. </a:t>
            </a:r>
          </a:p>
          <a:p>
            <a:pPr algn="ctr"/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Ограничения на работы вахтовым методом</a:t>
            </a:r>
          </a:p>
          <a:p>
            <a:r>
              <a:rPr lang="ru-RU" sz="3200" b="1" dirty="0" smtClean="0">
                <a:cs typeface="Times New Roman" pitchFamily="18" charset="0"/>
              </a:rPr>
              <a:t>К работам, выполняемым вахтовым методом, не могут привлекаться 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работники в возрасте до восемнадцати лет,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беременные женщины и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женщины,  имеющие детей в возрасте до трех лет, а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749" y="659219"/>
            <a:ext cx="78468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200" b="1" dirty="0" smtClean="0">
                <a:cs typeface="Times New Roman" pitchFamily="18" charset="0"/>
              </a:rPr>
              <a:t>также лица, имеющие противопоказания к выполнению работ вахтовым методом в соответствии с </a:t>
            </a:r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медицинским заключением</a:t>
            </a:r>
            <a:r>
              <a:rPr lang="ru-RU" sz="3200" b="1" dirty="0" smtClean="0">
                <a:cs typeface="Times New Roman" pitchFamily="18" charset="0"/>
              </a:rPr>
              <a:t>, выданным в порядке, установленном федеральными законами и иными нормативными правовыми актами Российской Федерации</a:t>
            </a:r>
            <a:r>
              <a:rPr lang="ru-RU" dirty="0" smtClean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74" y="276448"/>
            <a:ext cx="848478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Статья 324 ТК РФ. 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>Заключение трудового договора с лицами, привлекаемыми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на работу в районы Крайнего Севера </a:t>
            </a:r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>и приравненные к ним местности из других местностей</a:t>
            </a:r>
          </a:p>
          <a:p>
            <a:r>
              <a:rPr lang="ru-RU" sz="3200" b="1" dirty="0" smtClean="0">
                <a:cs typeface="Times New Roman" pitchFamily="18" charset="0"/>
              </a:rPr>
              <a:t>     Заключение трудового договора с лицами, привлекаемыми на работу в районы Крайнего Севера и приравненные к ним местности из других местностей, допускается при наличии у них медицинского заключения,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56" y="549571"/>
            <a:ext cx="803821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выданного в порядке, установленном федеральными законами и иными нормативными правовыми актами Российской Федерации,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об отсутствии противопоказаний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cs typeface="Times New Roman" pitchFamily="18" charset="0"/>
              </a:rPr>
              <a:t>для работы и проживания в данных районах и местностях</a:t>
            </a:r>
            <a:endParaRPr lang="ru-RU" sz="3200" b="1" dirty="0">
              <a:solidFill>
                <a:schemeClr val="tx1">
                  <a:lumMod val="9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70" y="551873"/>
            <a:ext cx="808181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cs typeface="Times New Roman" pitchFamily="18" charset="0"/>
              </a:rPr>
              <a:t>Приказ № 302н </a:t>
            </a:r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>включает в себя </a:t>
            </a:r>
          </a:p>
          <a:p>
            <a:pPr algn="ctr"/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>3 регламента (Приложения № 1, 2 и 3):</a:t>
            </a:r>
          </a:p>
          <a:p>
            <a:r>
              <a:rPr lang="ru-RU" sz="3200" b="1" dirty="0" smtClean="0"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> 1. </a:t>
            </a:r>
            <a:r>
              <a:rPr lang="ru-RU" sz="3200" b="1" dirty="0" smtClean="0">
                <a:cs typeface="Times New Roman" pitchFamily="18" charset="0"/>
              </a:rPr>
              <a:t>Порядка проведения медицинских осмотров работников, занятых на работах с вредными и (или) опасными веществами и производственными факторами</a:t>
            </a:r>
          </a:p>
          <a:p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FFC000"/>
                </a:solidFill>
                <a:cs typeface="Times New Roman" pitchFamily="18" charset="0"/>
              </a:rPr>
              <a:t> 2. </a:t>
            </a:r>
            <a:r>
              <a:rPr lang="ru-RU" sz="3200" b="1" dirty="0" smtClean="0">
                <a:cs typeface="Times New Roman" pitchFamily="18" charset="0"/>
              </a:rPr>
              <a:t>Порядка проведения медицинских осмотров работников, занятых на работах и (или) в профессиях, при выполнении которых обязательно проведение предварительных и периодических медицинских осмотров.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972" y="659219"/>
            <a:ext cx="7857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cs typeface="Times New Roman" pitchFamily="18" charset="0"/>
              </a:rPr>
              <a:t>Приказ МЗ </a:t>
            </a:r>
            <a:r>
              <a:rPr lang="ru-RU" sz="4000" b="1" dirty="0" smtClean="0">
                <a:solidFill>
                  <a:srgbClr val="FFFF00"/>
                </a:solidFill>
                <a:cs typeface="Times New Roman" pitchFamily="18" charset="0"/>
              </a:rPr>
              <a:t>РФ </a:t>
            </a:r>
          </a:p>
          <a:p>
            <a:pPr algn="ctr"/>
            <a:r>
              <a:rPr lang="ru-RU" sz="4000" b="1" dirty="0" smtClean="0">
                <a:solidFill>
                  <a:srgbClr val="FF99FF"/>
                </a:solidFill>
                <a:cs typeface="Times New Roman" pitchFamily="18" charset="0"/>
              </a:rPr>
              <a:t>от 13.11.2012 г. № 911н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«Порядок оказания медицинской помощи  при острых и хронических профессиональных заболеваниях»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Зарегистрирован в Минюсте РФ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21 декабря 2012 г. N 26268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70" y="561089"/>
            <a:ext cx="85944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14. </a:t>
            </a:r>
            <a:r>
              <a:rPr lang="ru-RU" sz="3200" b="1" dirty="0" smtClean="0">
                <a:cs typeface="Times New Roman" pitchFamily="18" charset="0"/>
              </a:rPr>
              <a:t>Больной с установленным заключительным диагнозом </a:t>
            </a:r>
          </a:p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острого профессионального заболевания:</a:t>
            </a:r>
          </a:p>
          <a:p>
            <a:r>
              <a:rPr lang="ru-RU" sz="3200" b="1" dirty="0" smtClean="0">
                <a:cs typeface="Times New Roman" pitchFamily="18" charset="0"/>
              </a:rPr>
              <a:t>направляется врачом-профпатологом медицинской организации по месту жительства или пребывания </a:t>
            </a:r>
          </a:p>
          <a:p>
            <a:r>
              <a:rPr lang="ru-RU" sz="3200" b="1" dirty="0" smtClean="0">
                <a:cs typeface="Times New Roman" pitchFamily="18" charset="0"/>
              </a:rPr>
              <a:t>для освидетельствования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в учреждение медико-социальной экспертизы </a:t>
            </a:r>
          </a:p>
          <a:p>
            <a:r>
              <a:rPr lang="ru-RU" sz="3200" b="1" dirty="0" smtClean="0">
                <a:cs typeface="Times New Roman" pitchFamily="18" charset="0"/>
              </a:rPr>
              <a:t>при наличии признаков временной или стойкой утраты трудоспособности</a:t>
            </a:r>
            <a:r>
              <a:rPr lang="ru-RU" dirty="0" smtClean="0">
                <a:solidFill>
                  <a:srgbClr val="0000FF"/>
                </a:solidFill>
              </a:rPr>
              <a:t>;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05" y="509478"/>
            <a:ext cx="87029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18. </a:t>
            </a:r>
            <a:r>
              <a:rPr lang="ru-RU" sz="3200" b="1" dirty="0" smtClean="0">
                <a:cs typeface="Times New Roman" pitchFamily="18" charset="0"/>
              </a:rPr>
              <a:t>Больной с установленным заключительным диагнозом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хронического профессионального заболевания </a:t>
            </a:r>
            <a:r>
              <a:rPr lang="ru-RU" sz="3200" b="1" dirty="0" smtClean="0">
                <a:cs typeface="Times New Roman" pitchFamily="18" charset="0"/>
              </a:rPr>
              <a:t>после оказания медицинской помощи: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направляется в медицинскую организацию по месту жительства или пребывания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для: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200" b="1" dirty="0" smtClean="0">
                <a:cs typeface="Times New Roman" pitchFamily="18" charset="0"/>
              </a:rPr>
              <a:t> проведения лечения в амбулаторных условиях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200" b="1" dirty="0" smtClean="0">
                <a:cs typeface="Times New Roman" pitchFamily="18" charset="0"/>
              </a:rPr>
              <a:t>  и (или) восстановительно-реабилитационных мероприятий; 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955" y="551564"/>
            <a:ext cx="791062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3200" b="1" dirty="0" smtClean="0">
                <a:cs typeface="Times New Roman" pitchFamily="18" charset="0"/>
              </a:rPr>
              <a:t> направляется врачом-профпатологом медицинской организации по месту жительства или пребывания (с учетом права на выбор медицинской организации)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3200" b="1" dirty="0" smtClean="0">
                <a:cs typeface="Times New Roman" pitchFamily="18" charset="0"/>
              </a:rPr>
              <a:t> для освидетельствования </a:t>
            </a:r>
          </a:p>
          <a:p>
            <a:pPr>
              <a:buClr>
                <a:srgbClr val="663300"/>
              </a:buClr>
            </a:pP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в учреждение медико-социальной экспертизы.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805" y="556880"/>
            <a:ext cx="79531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 ПРИКАЗ Минздравсоцразвития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Times New Roman" pitchFamily="18" charset="0"/>
              </a:rPr>
              <a:t>от 5 мая 2012 г. N 502н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 </a:t>
            </a:r>
            <a:r>
              <a:rPr lang="ru-RU" sz="2800" b="1" dirty="0" smtClean="0">
                <a:cs typeface="Times New Roman" pitchFamily="18" charset="0"/>
              </a:rPr>
              <a:t>ОБ УТВЕРЖДЕНИИ ПОРЯДКА</a:t>
            </a:r>
          </a:p>
          <a:p>
            <a:pPr algn="ctr"/>
            <a:r>
              <a:rPr lang="ru-RU" sz="2800" b="1" dirty="0" smtClean="0">
                <a:cs typeface="Times New Roman" pitchFamily="18" charset="0"/>
              </a:rPr>
              <a:t>СОЗДАНИЯ И ДЕЯТЕЛЬНОСТИ ВРАЧЕБНОЙ КОМИССИИ МЕДИЦИНСКОЙ ОРГАНИЗАЦИИ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Зарегистрировано в Минюсте России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9 июня 2012 г. N 24516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86" y="560308"/>
            <a:ext cx="845288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Функции врачебной комиссии:</a:t>
            </a:r>
          </a:p>
          <a:p>
            <a:r>
              <a:rPr lang="ru-RU" sz="3200" b="1" dirty="0" smtClean="0">
                <a:cs typeface="Times New Roman" pitchFamily="18" charset="0"/>
              </a:rPr>
              <a:t>4.1. </a:t>
            </a:r>
            <a:r>
              <a:rPr lang="ru-RU" sz="2800" b="1" dirty="0" smtClean="0">
                <a:cs typeface="Times New Roman" pitchFamily="18" charset="0"/>
              </a:rPr>
              <a:t>принятие решений по вопросам профилактики, диагностики, лечения, медицинской реабилитации и санаторно-курортного лечения граждан </a:t>
            </a:r>
            <a:r>
              <a:rPr lang="ru-RU" sz="2800" b="1" dirty="0" smtClean="0">
                <a:solidFill>
                  <a:srgbClr val="FF99FF"/>
                </a:solidFill>
                <a:cs typeface="Times New Roman" pitchFamily="18" charset="0"/>
              </a:rPr>
              <a:t>в наиболее сложных и конфликтных ситуациях, </a:t>
            </a:r>
            <a:r>
              <a:rPr lang="ru-RU" sz="2800" b="1" dirty="0" smtClean="0">
                <a:cs typeface="Times New Roman" pitchFamily="18" charset="0"/>
              </a:rPr>
              <a:t>требующих комиссионного рассмотрения; …</a:t>
            </a:r>
          </a:p>
          <a:p>
            <a:r>
              <a:rPr lang="ru-RU" sz="3200" b="1" dirty="0" smtClean="0">
                <a:cs typeface="Times New Roman" pitchFamily="18" charset="0"/>
              </a:rPr>
              <a:t>4.16. </a:t>
            </a:r>
            <a:r>
              <a:rPr lang="ru-RU" sz="2800" b="1" dirty="0" smtClean="0">
                <a:solidFill>
                  <a:srgbClr val="FF99FF"/>
                </a:solidFill>
                <a:cs typeface="Times New Roman" pitchFamily="18" charset="0"/>
              </a:rPr>
              <a:t>проведение обязательных предварительных и периодических медицинских осмотров </a:t>
            </a:r>
            <a:r>
              <a:rPr lang="ru-RU" sz="2800" b="1" dirty="0" smtClean="0">
                <a:cs typeface="Times New Roman" pitchFamily="18" charset="0"/>
              </a:rPr>
              <a:t>(обследований) работников, занятых на тяжелых работах и на работах с вредными и (или) опасными условиями труда;</a:t>
            </a:r>
          </a:p>
          <a:p>
            <a:r>
              <a:rPr lang="ru-RU" sz="3200" b="1" dirty="0" smtClean="0">
                <a:cs typeface="Times New Roman" pitchFamily="18" charset="0"/>
              </a:rPr>
              <a:t>4.5. </a:t>
            </a:r>
            <a:r>
              <a:rPr lang="ru-RU" sz="2800" b="1" dirty="0" smtClean="0">
                <a:solidFill>
                  <a:srgbClr val="FF99FF"/>
                </a:solidFill>
                <a:cs typeface="Times New Roman" pitchFamily="18" charset="0"/>
              </a:rPr>
              <a:t>проведение экспертизы профессиональной пригодности </a:t>
            </a:r>
            <a:r>
              <a:rPr lang="ru-RU" sz="2800" b="1" dirty="0" smtClean="0">
                <a:cs typeface="Times New Roman" pitchFamily="18" charset="0"/>
              </a:rPr>
              <a:t>некоторых категорий работников;</a:t>
            </a:r>
          </a:p>
          <a:p>
            <a:endParaRPr lang="ru-RU" dirty="0"/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39" y="5750591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09" y="723014"/>
            <a:ext cx="85273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Times New Roman" pitchFamily="18" charset="0"/>
              </a:rPr>
              <a:t>Постановление правительства РФ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cs typeface="Times New Roman" pitchFamily="18" charset="0"/>
              </a:rPr>
              <a:t>от 16.04.2012 г № 291 </a:t>
            </a:r>
          </a:p>
          <a:p>
            <a:pPr algn="ctr"/>
            <a:r>
              <a:rPr lang="ru-RU" sz="3200" b="1" dirty="0" smtClean="0">
                <a:cs typeface="Times New Roman" pitchFamily="18" charset="0"/>
              </a:rPr>
              <a:t>«О лицензировании медицинской деятельности (за исключением указанной деятельности, осуществляемой медицинскими организациями и другими организациями, входящими в частную систему здравоохранения на территории инновационного центра «Сколково». </a:t>
            </a: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467" y="549349"/>
            <a:ext cx="831466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sz="3200" b="1" dirty="0" smtClean="0">
                <a:cs typeface="Times New Roman" pitchFamily="18" charset="0"/>
              </a:rPr>
              <a:t>Приказ Минздрава России </a:t>
            </a:r>
          </a:p>
          <a:p>
            <a:pPr algn="ctr"/>
            <a:r>
              <a:rPr lang="ru-RU" altLang="ja-JP" sz="3600" b="1" dirty="0" smtClean="0">
                <a:solidFill>
                  <a:srgbClr val="FFFF00"/>
                </a:solidFill>
                <a:cs typeface="Times New Roman" pitchFamily="18" charset="0"/>
              </a:rPr>
              <a:t>от 11 марта 2013 г. № 121н</a:t>
            </a:r>
          </a:p>
          <a:p>
            <a:pPr algn="ctr"/>
            <a:r>
              <a:rPr lang="ru-RU" altLang="ja-JP" sz="3200" b="1" dirty="0" smtClean="0">
                <a:cs typeface="Times New Roman" pitchFamily="18" charset="0"/>
              </a:rPr>
              <a:t>«Об утверждении Требований к организации и выполнению работ (услуг) при оказании первичной медико-санитарной, специализированной (в том числе высокотехнологичной), скорой (в том числе скорой специализированной), паллиативной медицинской помощи, оказании медицинской помощи при санаторно-курортном лечении ….</a:t>
            </a:r>
            <a:endParaRPr lang="ru-RU" sz="3200" b="1" dirty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874" y="233916"/>
            <a:ext cx="84422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1.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Медицинские осмотры (предварительные, периодические)</a:t>
            </a:r>
          </a:p>
          <a:p>
            <a:r>
              <a:rPr lang="ru-RU" sz="3600" b="1" dirty="0" smtClean="0">
                <a:cs typeface="Times New Roman" pitchFamily="18" charset="0"/>
              </a:rPr>
              <a:t>2. </a:t>
            </a:r>
            <a:r>
              <a:rPr lang="ru-RU" sz="3600" b="1" dirty="0" smtClean="0">
                <a:solidFill>
                  <a:srgbClr val="FF99FF"/>
                </a:solidFill>
                <a:cs typeface="Times New Roman" pitchFamily="18" charset="0"/>
              </a:rPr>
              <a:t>Экспертиза профессиональной пригодности</a:t>
            </a:r>
          </a:p>
          <a:p>
            <a:r>
              <a:rPr kumimoji="1" lang="en-US" sz="3200" b="1" dirty="0" smtClean="0">
                <a:solidFill>
                  <a:srgbClr val="FFC000"/>
                </a:solidFill>
                <a:cs typeface="Times New Roman" pitchFamily="18" charset="0"/>
              </a:rPr>
              <a:t>ДЛЯ:</a:t>
            </a:r>
          </a:p>
          <a:p>
            <a:r>
              <a:rPr kumimoji="1" lang="ru-RU" sz="3200" b="1" dirty="0" smtClean="0">
                <a:cs typeface="Times New Roman" pitchFamily="18" charset="0"/>
              </a:rPr>
              <a:t>      </a:t>
            </a:r>
            <a:r>
              <a:rPr kumimoji="1" lang="en-US" sz="3200" b="1" dirty="0" smtClean="0">
                <a:cs typeface="Times New Roman" pitchFamily="18" charset="0"/>
              </a:rPr>
              <a:t>а) </a:t>
            </a:r>
            <a:r>
              <a:rPr kumimoji="1" lang="en-US" sz="3200" b="1" dirty="0" err="1" smtClean="0">
                <a:cs typeface="Times New Roman" pitchFamily="18" charset="0"/>
              </a:rPr>
              <a:t>лиц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работающих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во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вредных</a:t>
            </a:r>
            <a:r>
              <a:rPr kumimoji="1" lang="en-US" sz="3200" b="1" dirty="0" smtClean="0">
                <a:cs typeface="Times New Roman" pitchFamily="18" charset="0"/>
              </a:rPr>
              <a:t> и </a:t>
            </a:r>
            <a:r>
              <a:rPr kumimoji="1" lang="ru-RU" sz="3200" b="1" dirty="0" smtClean="0">
                <a:cs typeface="Times New Roman" pitchFamily="18" charset="0"/>
              </a:rPr>
              <a:t>(или) </a:t>
            </a:r>
            <a:r>
              <a:rPr kumimoji="1" lang="en-US" sz="3200" b="1" dirty="0" err="1" smtClean="0">
                <a:cs typeface="Times New Roman" pitchFamily="18" charset="0"/>
              </a:rPr>
              <a:t>опасных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условиях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тру</a:t>
            </a:r>
            <a:r>
              <a:rPr kumimoji="1" lang="ru-RU" sz="3200" b="1" dirty="0" smtClean="0">
                <a:cs typeface="Times New Roman" pitchFamily="18" charset="0"/>
              </a:rPr>
              <a:t>да;</a:t>
            </a:r>
          </a:p>
          <a:p>
            <a:r>
              <a:rPr kumimoji="1" lang="ru-RU" sz="3200" b="1" dirty="0" smtClean="0">
                <a:cs typeface="Times New Roman" pitchFamily="18" charset="0"/>
              </a:rPr>
              <a:t>      </a:t>
            </a:r>
            <a:r>
              <a:rPr kumimoji="1" lang="en-US" sz="3200" b="1" dirty="0" smtClean="0">
                <a:cs typeface="Times New Roman" pitchFamily="18" charset="0"/>
              </a:rPr>
              <a:t>б) </a:t>
            </a:r>
            <a:r>
              <a:rPr kumimoji="1" lang="en-US" sz="3200" b="1" dirty="0" err="1" smtClean="0">
                <a:cs typeface="Times New Roman" pitchFamily="18" charset="0"/>
              </a:rPr>
              <a:t>водителей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ru-RU" sz="3200" b="1" dirty="0" smtClean="0">
                <a:cs typeface="Times New Roman" pitchFamily="18" charset="0"/>
              </a:rPr>
              <a:t>наземных </a:t>
            </a:r>
            <a:r>
              <a:rPr kumimoji="1" lang="en-US" sz="3200" b="1" dirty="0" err="1" smtClean="0">
                <a:cs typeface="Times New Roman" pitchFamily="18" charset="0"/>
              </a:rPr>
              <a:t>транспортных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средств</a:t>
            </a:r>
            <a:r>
              <a:rPr kumimoji="1" lang="en-US" sz="3200" b="1" dirty="0" smtClean="0">
                <a:cs typeface="Times New Roman" pitchFamily="18" charset="0"/>
              </a:rPr>
              <a:t> («</a:t>
            </a:r>
            <a:r>
              <a:rPr kumimoji="1" lang="en-US" sz="3200" b="1" dirty="0" err="1" smtClean="0">
                <a:cs typeface="Times New Roman" pitchFamily="18" charset="0"/>
              </a:rPr>
              <a:t>профессионалов</a:t>
            </a:r>
            <a:r>
              <a:rPr kumimoji="1" lang="en-US" sz="3200" b="1" dirty="0" smtClean="0">
                <a:cs typeface="Times New Roman" pitchFamily="18" charset="0"/>
              </a:rPr>
              <a:t>»</a:t>
            </a:r>
            <a:endParaRPr kumimoji="1" lang="ru-RU" sz="3200" b="1" dirty="0" smtClean="0">
              <a:cs typeface="Times New Roman" pitchFamily="18" charset="0"/>
            </a:endParaRPr>
          </a:p>
          <a:p>
            <a:r>
              <a:rPr kumimoji="1" lang="ru-RU" sz="3200" b="1" dirty="0" smtClean="0">
                <a:cs typeface="Times New Roman" pitchFamily="18" charset="0"/>
              </a:rPr>
              <a:t>      </a:t>
            </a:r>
            <a:r>
              <a:rPr kumimoji="1" lang="en-US" sz="3200" b="1" dirty="0" smtClean="0">
                <a:cs typeface="Times New Roman" pitchFamily="18" charset="0"/>
              </a:rPr>
              <a:t>в) </a:t>
            </a:r>
            <a:r>
              <a:rPr kumimoji="1" lang="en-US" sz="3200" b="1" dirty="0" err="1" smtClean="0">
                <a:cs typeface="Times New Roman" pitchFamily="18" charset="0"/>
              </a:rPr>
              <a:t>лиц</a:t>
            </a:r>
            <a:r>
              <a:rPr kumimoji="1" lang="en-US" sz="3200" b="1" dirty="0" smtClean="0">
                <a:cs typeface="Times New Roman" pitchFamily="18" charset="0"/>
              </a:rPr>
              <a:t>, </a:t>
            </a:r>
            <a:r>
              <a:rPr kumimoji="1" lang="en-US" sz="3200" b="1" dirty="0" err="1" smtClean="0">
                <a:cs typeface="Times New Roman" pitchFamily="18" charset="0"/>
              </a:rPr>
              <a:t>работа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которых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связана</a:t>
            </a:r>
            <a:r>
              <a:rPr kumimoji="1" lang="en-US" sz="3200" b="1" dirty="0" smtClean="0">
                <a:cs typeface="Times New Roman" pitchFamily="18" charset="0"/>
              </a:rPr>
              <a:t> с </a:t>
            </a:r>
            <a:r>
              <a:rPr kumimoji="1" lang="en-US" sz="3200" b="1" dirty="0" err="1" smtClean="0">
                <a:cs typeface="Times New Roman" pitchFamily="18" charset="0"/>
              </a:rPr>
              <a:t>ношением</a:t>
            </a:r>
            <a:r>
              <a:rPr kumimoji="1" lang="en-US" sz="3200" b="1" dirty="0" smtClean="0">
                <a:cs typeface="Times New Roman" pitchFamily="18" charset="0"/>
              </a:rPr>
              <a:t> и </a:t>
            </a:r>
            <a:r>
              <a:rPr kumimoji="1" lang="en-US" sz="3200" b="1" dirty="0" err="1" smtClean="0">
                <a:cs typeface="Times New Roman" pitchFamily="18" charset="0"/>
              </a:rPr>
              <a:t>применением</a:t>
            </a:r>
            <a:r>
              <a:rPr kumimoji="1" lang="en-US" sz="3200" b="1" dirty="0" smtClean="0">
                <a:cs typeface="Times New Roman" pitchFamily="18" charset="0"/>
              </a:rPr>
              <a:t> </a:t>
            </a:r>
            <a:r>
              <a:rPr kumimoji="1" lang="en-US" sz="3200" b="1" dirty="0" err="1" smtClean="0">
                <a:cs typeface="Times New Roman" pitchFamily="18" charset="0"/>
              </a:rPr>
              <a:t>оружия</a:t>
            </a:r>
            <a:r>
              <a:rPr kumimoji="1" lang="ru-RU" sz="3200" b="1" dirty="0" smtClean="0">
                <a:cs typeface="Times New Roman" pitchFamily="18" charset="0"/>
              </a:rPr>
              <a:t>;</a:t>
            </a:r>
          </a:p>
          <a:p>
            <a:r>
              <a:rPr kumimoji="1" lang="ru-RU" sz="3200" b="1" dirty="0" smtClean="0">
                <a:cs typeface="Times New Roman" pitchFamily="18" charset="0"/>
              </a:rPr>
              <a:t>     </a:t>
            </a:r>
            <a:r>
              <a:rPr kumimoji="1" lang="en-US" sz="3200" b="1" dirty="0" smtClean="0">
                <a:cs typeface="Times New Roman" pitchFamily="18" charset="0"/>
              </a:rPr>
              <a:t>г) «</a:t>
            </a:r>
            <a:r>
              <a:rPr kumimoji="1" lang="en-US" sz="3200" b="1" dirty="0" err="1" smtClean="0">
                <a:cs typeface="Times New Roman" pitchFamily="18" charset="0"/>
              </a:rPr>
              <a:t>декретированн</a:t>
            </a:r>
            <a:r>
              <a:rPr kumimoji="1" lang="ru-RU" sz="3200" b="1" dirty="0" smtClean="0">
                <a:cs typeface="Times New Roman" pitchFamily="18" charset="0"/>
              </a:rPr>
              <a:t>ой</a:t>
            </a:r>
            <a:r>
              <a:rPr kumimoji="1" lang="en-US" sz="3200" b="1" dirty="0" smtClean="0">
                <a:cs typeface="Times New Roman" pitchFamily="18" charset="0"/>
              </a:rPr>
              <a:t>»</a:t>
            </a:r>
            <a:r>
              <a:rPr kumimoji="1" lang="ru-RU" sz="3200" b="1" dirty="0" smtClean="0">
                <a:cs typeface="Times New Roman" pitchFamily="18" charset="0"/>
              </a:rPr>
              <a:t> группы и других.</a:t>
            </a:r>
            <a:endParaRPr lang="ru-RU" sz="3200" b="1" dirty="0" smtClean="0">
              <a:cs typeface="Times New Roman" pitchFamily="18" charset="0"/>
            </a:endParaRPr>
          </a:p>
        </p:txBody>
      </p:sp>
      <p:pic>
        <p:nvPicPr>
          <p:cNvPr id="3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758" y="563525"/>
            <a:ext cx="8704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cs typeface="Times New Roman" pitchFamily="18" charset="0"/>
              </a:rPr>
              <a:t>3. Медицинские осмотры</a:t>
            </a:r>
          </a:p>
          <a:p>
            <a:r>
              <a:rPr lang="ru-RU" sz="3600" b="1" dirty="0" smtClean="0"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(предполетные, послеполетные)</a:t>
            </a:r>
          </a:p>
          <a:p>
            <a:r>
              <a:rPr lang="ru-RU" sz="3600" b="1" dirty="0" smtClean="0">
                <a:cs typeface="Times New Roman" pitchFamily="18" charset="0"/>
              </a:rPr>
              <a:t>4. Медицинские осмотры </a:t>
            </a:r>
          </a:p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(предрейсовые, послерейсовые)</a:t>
            </a:r>
          </a:p>
          <a:p>
            <a:r>
              <a:rPr lang="ru-RU" sz="3600" b="1" dirty="0" smtClean="0">
                <a:cs typeface="Times New Roman" pitchFamily="18" charset="0"/>
              </a:rPr>
              <a:t>5. Медицинские осмотры </a:t>
            </a:r>
          </a:p>
          <a:p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(предсменные, послесменные)</a:t>
            </a:r>
          </a:p>
          <a:p>
            <a:r>
              <a:rPr lang="ru-RU" sz="3600" b="1" dirty="0" smtClean="0">
                <a:cs typeface="Times New Roman" pitchFamily="18" charset="0"/>
              </a:rPr>
              <a:t>6. Медицинские осмотры </a:t>
            </a:r>
            <a:r>
              <a:rPr lang="ru-RU" sz="3600" b="1" dirty="0" smtClean="0">
                <a:solidFill>
                  <a:srgbClr val="FFFF00"/>
                </a:solidFill>
                <a:cs typeface="Times New Roman" pitchFamily="18" charset="0"/>
              </a:rPr>
              <a:t>профилактические</a:t>
            </a:r>
          </a:p>
          <a:p>
            <a:r>
              <a:rPr lang="ru-RU" sz="3600" b="1" dirty="0" smtClean="0">
                <a:cs typeface="Times New Roman" pitchFamily="18" charset="0"/>
              </a:rPr>
              <a:t>7. Психиатрическое освидетельствование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5" y="5607716"/>
            <a:ext cx="756759" cy="7980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776</TotalTime>
  <Words>4083</Words>
  <Application>Microsoft Office PowerPoint</Application>
  <PresentationFormat>Экран (4:3)</PresentationFormat>
  <Paragraphs>478</Paragraphs>
  <Slides>125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125</vt:i4>
      </vt:variant>
    </vt:vector>
  </HeadingPairs>
  <TitlesOfParts>
    <vt:vector size="126" baseType="lpstr">
      <vt:lpstr>Небеса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Евгений</cp:lastModifiedBy>
  <cp:revision>207</cp:revision>
  <dcterms:created xsi:type="dcterms:W3CDTF">2016-01-11T13:20:32Z</dcterms:created>
  <dcterms:modified xsi:type="dcterms:W3CDTF">2016-04-18T19:45:54Z</dcterms:modified>
</cp:coreProperties>
</file>